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Raleway"/>
      <p:regular r:id="rId48"/>
      <p:bold r:id="rId49"/>
      <p:italic r:id="rId50"/>
      <p:boldItalic r:id="rId51"/>
    </p:embeddedFont>
    <p:embeddedFont>
      <p:font typeface="Lato"/>
      <p:regular r:id="rId52"/>
      <p:bold r:id="rId53"/>
      <p:italic r:id="rId54"/>
      <p:boldItalic r:id="rId55"/>
    </p:embeddedFont>
    <p:embeddedFont>
      <p:font typeface="Tahoma"/>
      <p:regular r:id="rId56"/>
      <p:bold r:id="rId57"/>
    </p:embeddedFont>
    <p:embeddedFont>
      <p:font typeface="Work Sans"/>
      <p:regular r:id="rId58"/>
      <p:bold r:id="rId59"/>
    </p:embeddedFont>
    <p:embeddedFont>
      <p:font typeface="Work Sans SemiBold"/>
      <p:regular r:id="rId60"/>
      <p:bold r:id="rId61"/>
    </p:embeddedFont>
    <p:embeddedFont>
      <p:font typeface="Helvetica Neue Ligh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8CD9021-61EF-4009-B192-6C10D5F571E0}">
  <a:tblStyle styleId="{98CD9021-61EF-4009-B192-6C10D5F571E0}" styleName="Table_0">
    <a:wholeTbl>
      <a:tcTxStyle b="off" i="off">
        <a:font>
          <a:latin typeface="Calibri"/>
          <a:ea typeface="Calibri"/>
          <a:cs typeface="Calibri"/>
        </a:font>
        <a:srgbClr val="1A9988"/>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rgbClr val="FFFFFF"/>
      </a:tcTxStyle>
      <a:tcStyle>
        <a:fill>
          <a:solidFill>
            <a:srgbClr val="595959"/>
          </a:solidFill>
        </a:fill>
      </a:tcStyle>
    </a:lastCol>
    <a:firstCol>
      <a:tcTxStyle b="on" i="off">
        <a:font>
          <a:latin typeface="Calibri"/>
          <a:ea typeface="Calibri"/>
          <a:cs typeface="Calibri"/>
        </a:font>
        <a:srgbClr val="FFFFFF"/>
      </a:tcTxStyle>
      <a:tcStyle>
        <a:fill>
          <a:solidFill>
            <a:srgbClr val="595959"/>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95959"/>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95959"/>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aleway-regular.fntdata"/><Relationship Id="rId47" Type="http://schemas.openxmlformats.org/officeDocument/2006/relationships/slide" Target="slides/slide41.xml"/><Relationship Id="rId49" Type="http://schemas.openxmlformats.org/officeDocument/2006/relationships/font" Target="fonts/Raleway-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Light-regular.fntdata"/><Relationship Id="rId61" Type="http://schemas.openxmlformats.org/officeDocument/2006/relationships/font" Target="fonts/WorkSansSemiBold-bold.fntdata"/><Relationship Id="rId20" Type="http://schemas.openxmlformats.org/officeDocument/2006/relationships/slide" Target="slides/slide14.xml"/><Relationship Id="rId64" Type="http://schemas.openxmlformats.org/officeDocument/2006/relationships/font" Target="fonts/HelveticaNeueLight-italic.fntdata"/><Relationship Id="rId63" Type="http://schemas.openxmlformats.org/officeDocument/2006/relationships/font" Target="fonts/HelveticaNeueLight-bold.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HelveticaNeueLight-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WorkSansSemiBold-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boldItalic.fntdata"/><Relationship Id="rId50" Type="http://schemas.openxmlformats.org/officeDocument/2006/relationships/font" Target="fonts/Raleway-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5.xml"/><Relationship Id="rId55" Type="http://schemas.openxmlformats.org/officeDocument/2006/relationships/font" Target="fonts/Lato-boldItalic.fntdata"/><Relationship Id="rId10" Type="http://schemas.openxmlformats.org/officeDocument/2006/relationships/slide" Target="slides/slide4.xml"/><Relationship Id="rId54" Type="http://schemas.openxmlformats.org/officeDocument/2006/relationships/font" Target="fonts/Lato-italic.fntdata"/><Relationship Id="rId13" Type="http://schemas.openxmlformats.org/officeDocument/2006/relationships/slide" Target="slides/slide7.xml"/><Relationship Id="rId57" Type="http://schemas.openxmlformats.org/officeDocument/2006/relationships/font" Target="fonts/Tahoma-bold.fntdata"/><Relationship Id="rId12" Type="http://schemas.openxmlformats.org/officeDocument/2006/relationships/slide" Target="slides/slide6.xml"/><Relationship Id="rId56" Type="http://schemas.openxmlformats.org/officeDocument/2006/relationships/font" Target="fonts/Tahoma-regular.fntdata"/><Relationship Id="rId15" Type="http://schemas.openxmlformats.org/officeDocument/2006/relationships/slide" Target="slides/slide9.xml"/><Relationship Id="rId59" Type="http://schemas.openxmlformats.org/officeDocument/2006/relationships/font" Target="fonts/WorkSans-bold.fntdata"/><Relationship Id="rId14" Type="http://schemas.openxmlformats.org/officeDocument/2006/relationships/slide" Target="slides/slide8.xml"/><Relationship Id="rId58" Type="http://schemas.openxmlformats.org/officeDocument/2006/relationships/font" Target="fonts/Work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fbc83e5cf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fbc83e5cf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fbc83e5c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fbc83e5c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section only took about 35 mins.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fbc83e5c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fbc83e5c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not here to represent the Census Bureau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442a783d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442a783d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fbc83e5c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fbc83e5c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Agreements should go up on a butcher sheet for that can stay up for the full length of the training.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fbc83e5c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fbc83e5c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Agreements should go up on a butcher sheet for that can stay up for the full length of the training.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fbc83e5c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fbc83e5c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section only took about 35 mins.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aecd953c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aecd953c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fbc83e5c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fbc83e5c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Él reparto gobermental depende del censo (determina él numero de representates en él congreso)</a:t>
            </a:r>
            <a:endParaRPr/>
          </a:p>
          <a:p>
            <a:pPr indent="0" lvl="0" marL="0" rtl="0" algn="l">
              <a:spcBef>
                <a:spcPts val="0"/>
              </a:spcBef>
              <a:spcAft>
                <a:spcPts val="0"/>
              </a:spcAft>
              <a:buClr>
                <a:schemeClr val="dk1"/>
              </a:buClr>
              <a:buSzPts val="1100"/>
              <a:buFont typeface="Arial"/>
              <a:buNone/>
            </a:pPr>
            <a:r>
              <a:rPr lang="en"/>
              <a:t>Determina la redistribucion de distritos en todos los niveles del gobierno.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6fbc83e5c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6fbc83e5c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not here to represent the Census Bureau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fbc83e5c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fbc83e5c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up the #s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fbc83e5c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fbc83e5c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fbc83e5cf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6fbc83e5cf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6fbc83e5cf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6fbc83e5cf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6fbc83e5cf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6fbc83e5cf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fbc83e5cf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6fbc83e5cf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fbc83e5cf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6fbc83e5cf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fbc83e5cf_0_8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6fbc83e5cf_0_8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fbc83e5cf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6fbc83e5c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fbc83e5cf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Talk about the resources.</a:t>
            </a:r>
            <a:endParaRPr/>
          </a:p>
          <a:p>
            <a:pPr indent="0" lvl="0" marL="0" rtl="0" algn="l">
              <a:lnSpc>
                <a:spcPct val="100000"/>
              </a:lnSpc>
              <a:spcBef>
                <a:spcPts val="0"/>
              </a:spcBef>
              <a:spcAft>
                <a:spcPts val="0"/>
              </a:spcAft>
              <a:buSzPts val="1400"/>
              <a:buNone/>
            </a:pPr>
            <a:r>
              <a:rPr lang="en"/>
              <a:t>NALEO Hotline</a:t>
            </a:r>
            <a:endParaRPr/>
          </a:p>
          <a:p>
            <a:pPr indent="0" lvl="0" marL="0" rtl="0" algn="l">
              <a:lnSpc>
                <a:spcPct val="100000"/>
              </a:lnSpc>
              <a:spcBef>
                <a:spcPts val="0"/>
              </a:spcBef>
              <a:spcAft>
                <a:spcPts val="0"/>
              </a:spcAft>
              <a:buSzPts val="1400"/>
              <a:buNone/>
            </a:pPr>
            <a:r>
              <a:rPr lang="en"/>
              <a:t>FAQs on Dos and Donts</a:t>
            </a:r>
            <a:endParaRPr/>
          </a:p>
          <a:p>
            <a:pPr indent="0" lvl="0" marL="0" rtl="0" algn="l">
              <a:lnSpc>
                <a:spcPct val="100000"/>
              </a:lnSpc>
              <a:spcBef>
                <a:spcPts val="0"/>
              </a:spcBef>
              <a:spcAft>
                <a:spcPts val="0"/>
              </a:spcAft>
              <a:buSzPts val="1400"/>
              <a:buNone/>
            </a:pPr>
            <a:r>
              <a:rPr lang="en"/>
              <a:t>Reach out to us </a:t>
            </a:r>
            <a:endParaRPr/>
          </a:p>
          <a:p>
            <a:pPr indent="0" lvl="0" marL="0" rtl="0" algn="l">
              <a:lnSpc>
                <a:spcPct val="100000"/>
              </a:lnSpc>
              <a:spcBef>
                <a:spcPts val="0"/>
              </a:spcBef>
              <a:spcAft>
                <a:spcPts val="0"/>
              </a:spcAft>
              <a:buSzPts val="1400"/>
              <a:buNone/>
            </a:pPr>
            <a:r>
              <a:t/>
            </a:r>
            <a:endParaRPr/>
          </a:p>
        </p:txBody>
      </p:sp>
      <p:sp>
        <p:nvSpPr>
          <p:cNvPr id="270" name="Google Shape;270;g6fbc83e5cf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fbc83e5cf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6fbc83e5cf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6fbc83e5cf_0_1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fbc83e5cf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6fbc83e5cf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fbc83e5cf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6fbc83e5cf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6fbc83e5cf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fbc83e5c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fbc83e5c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Chris’s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fbc83e5cf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fbc83e5cf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6fbc83e5c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6fbc83e5c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section only took about 35 mins.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fbc83e5cf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6fbc83e5cf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Also Holiday Connection</a:t>
            </a:r>
            <a:endParaRPr/>
          </a:p>
        </p:txBody>
      </p:sp>
      <p:sp>
        <p:nvSpPr>
          <p:cNvPr id="318" name="Google Shape;318;g6fbc83e5cf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fbc83e5cf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6fbc83e5cf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442a783d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442a783d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7442a783d4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7442a783d4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7442a783d4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7442a783d4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442a783d4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442a783d4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7442a783d4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7442a783d4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7442a783d4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7442a783d4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fbc83e5c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fbc83e5c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7442a783d4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7442a783d4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442a783d4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442a783d4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fbc83e5c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fbc83e5c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Agreements should go up on a butcher sheet for that can stay up for the full length of the training.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fbc83e5c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fbc83e5c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section only took about 35 mins.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fbc83e5c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fbc83e5c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fbc83e5c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fbc83e5c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section only took about 35 mins.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fbc83e5c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fbc83e5c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Agreements should go up on a butcher sheet for that can stay up for the full length of the training.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solidFill>
          <a:srgbClr val="EEA37E"/>
        </a:solidFill>
      </p:bgPr>
    </p:bg>
    <p:spTree>
      <p:nvGrpSpPr>
        <p:cNvPr id="82" name="Shape 82"/>
        <p:cNvGrpSpPr/>
        <p:nvPr/>
      </p:nvGrpSpPr>
      <p:grpSpPr>
        <a:xfrm>
          <a:off x="0" y="0"/>
          <a:ext cx="0" cy="0"/>
          <a:chOff x="0" y="0"/>
          <a:chExt cx="0" cy="0"/>
        </a:xfrm>
      </p:grpSpPr>
      <p:grpSp>
        <p:nvGrpSpPr>
          <p:cNvPr id="83" name="Google Shape;83;p13"/>
          <p:cNvGrpSpPr/>
          <p:nvPr/>
        </p:nvGrpSpPr>
        <p:grpSpPr>
          <a:xfrm>
            <a:off x="830392" y="1191256"/>
            <a:ext cx="745763" cy="45826"/>
            <a:chOff x="4580561" y="2589004"/>
            <a:chExt cx="1064464" cy="25200"/>
          </a:xfrm>
        </p:grpSpPr>
        <p:sp>
          <p:nvSpPr>
            <p:cNvPr id="84" name="Google Shape;84;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7" name="Google Shape;87;p13"/>
          <p:cNvSpPr txBox="1"/>
          <p:nvPr>
            <p:ph idx="12" type="sldNum"/>
          </p:nvPr>
        </p:nvSpPr>
        <p:spPr>
          <a:xfrm>
            <a:off x="4885950" y="4749850"/>
            <a:ext cx="4199100" cy="393600"/>
          </a:xfrm>
          <a:prstGeom prst="rect">
            <a:avLst/>
          </a:prstGeom>
        </p:spPr>
        <p:txBody>
          <a:bodyPr anchorCtr="0" anchor="ctr" bIns="91425" lIns="91425" spcFirstLastPara="1" rIns="91425" wrap="square" tIns="91425">
            <a:noAutofit/>
          </a:bodyPr>
          <a:lstStyle>
            <a:lvl1pPr lvl="0" rtl="0" algn="r">
              <a:buNone/>
              <a:defRPr sz="1000">
                <a:solidFill>
                  <a:srgbClr val="FFFFFF"/>
                </a:solidFill>
                <a:latin typeface="Work Sans"/>
                <a:ea typeface="Work Sans"/>
                <a:cs typeface="Work Sans"/>
                <a:sym typeface="Work Sans"/>
              </a:defRPr>
            </a:lvl1pPr>
            <a:lvl2pPr lvl="1" rtl="0" algn="r">
              <a:buNone/>
              <a:defRPr sz="1000">
                <a:solidFill>
                  <a:srgbClr val="FFFFFF"/>
                </a:solidFill>
                <a:latin typeface="Work Sans"/>
                <a:ea typeface="Work Sans"/>
                <a:cs typeface="Work Sans"/>
                <a:sym typeface="Work Sans"/>
              </a:defRPr>
            </a:lvl2pPr>
            <a:lvl3pPr lvl="2" rtl="0" algn="r">
              <a:buNone/>
              <a:defRPr sz="1000">
                <a:solidFill>
                  <a:srgbClr val="FFFFFF"/>
                </a:solidFill>
                <a:latin typeface="Work Sans"/>
                <a:ea typeface="Work Sans"/>
                <a:cs typeface="Work Sans"/>
                <a:sym typeface="Work Sans"/>
              </a:defRPr>
            </a:lvl3pPr>
            <a:lvl4pPr lvl="3" rtl="0" algn="r">
              <a:buNone/>
              <a:defRPr sz="1000">
                <a:solidFill>
                  <a:srgbClr val="FFFFFF"/>
                </a:solidFill>
                <a:latin typeface="Work Sans"/>
                <a:ea typeface="Work Sans"/>
                <a:cs typeface="Work Sans"/>
                <a:sym typeface="Work Sans"/>
              </a:defRPr>
            </a:lvl4pPr>
            <a:lvl5pPr lvl="4" rtl="0" algn="r">
              <a:buNone/>
              <a:defRPr sz="1000">
                <a:solidFill>
                  <a:srgbClr val="FFFFFF"/>
                </a:solidFill>
                <a:latin typeface="Work Sans"/>
                <a:ea typeface="Work Sans"/>
                <a:cs typeface="Work Sans"/>
                <a:sym typeface="Work Sans"/>
              </a:defRPr>
            </a:lvl5pPr>
            <a:lvl6pPr lvl="5" rtl="0" algn="r">
              <a:buNone/>
              <a:defRPr sz="1000">
                <a:solidFill>
                  <a:srgbClr val="FFFFFF"/>
                </a:solidFill>
                <a:latin typeface="Work Sans"/>
                <a:ea typeface="Work Sans"/>
                <a:cs typeface="Work Sans"/>
                <a:sym typeface="Work Sans"/>
              </a:defRPr>
            </a:lvl6pPr>
            <a:lvl7pPr lvl="6" rtl="0" algn="r">
              <a:buNone/>
              <a:defRPr sz="1000">
                <a:solidFill>
                  <a:srgbClr val="FFFFFF"/>
                </a:solidFill>
                <a:latin typeface="Work Sans"/>
                <a:ea typeface="Work Sans"/>
                <a:cs typeface="Work Sans"/>
                <a:sym typeface="Work Sans"/>
              </a:defRPr>
            </a:lvl7pPr>
            <a:lvl8pPr lvl="7" rtl="0" algn="r">
              <a:buNone/>
              <a:defRPr sz="1000">
                <a:solidFill>
                  <a:srgbClr val="FFFFFF"/>
                </a:solidFill>
                <a:latin typeface="Work Sans"/>
                <a:ea typeface="Work Sans"/>
                <a:cs typeface="Work Sans"/>
                <a:sym typeface="Work Sans"/>
              </a:defRPr>
            </a:lvl8pPr>
            <a:lvl9pPr lvl="8" rtl="0" algn="r">
              <a:buNone/>
              <a:defRPr sz="1000">
                <a:solidFill>
                  <a:srgbClr val="FFFFFF"/>
                </a:solidFill>
                <a:latin typeface="Work Sans"/>
                <a:ea typeface="Work Sans"/>
                <a:cs typeface="Work Sans"/>
                <a:sym typeface="Work Sans"/>
              </a:defRPr>
            </a:lvl9pPr>
          </a:lstStyle>
          <a:p>
            <a:pPr indent="0" lvl="0" marL="0" rtl="0" algn="r">
              <a:spcBef>
                <a:spcPts val="0"/>
              </a:spcBef>
              <a:spcAft>
                <a:spcPts val="0"/>
              </a:spcAft>
              <a:buNone/>
            </a:pPr>
            <a:r>
              <a:rPr lang="en"/>
              <a:t>Community in Action Academy • Organizing Training Day 1 • </a:t>
            </a: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0" name="Google Shape;90;p1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1" name="Google Shape;91;p1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1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1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and Content">
  <p:cSld name="6_Title and Content">
    <p:spTree>
      <p:nvGrpSpPr>
        <p:cNvPr id="94" name="Shape 9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p:cSld name="OBJECT_1">
    <p:spTree>
      <p:nvGrpSpPr>
        <p:cNvPr id="95" name="Shape 95"/>
        <p:cNvGrpSpPr/>
        <p:nvPr/>
      </p:nvGrpSpPr>
      <p:grpSpPr>
        <a:xfrm>
          <a:off x="0" y="0"/>
          <a:ext cx="0" cy="0"/>
          <a:chOff x="0" y="0"/>
          <a:chExt cx="0" cy="0"/>
        </a:xfrm>
      </p:grpSpPr>
      <p:sp>
        <p:nvSpPr>
          <p:cNvPr id="96" name="Google Shape;96;p1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7" name="Google Shape;97;p16"/>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spcBef>
                <a:spcPts val="0"/>
              </a:spcBef>
              <a:spcAft>
                <a:spcPts val="0"/>
              </a:spcAft>
              <a:buClr>
                <a:schemeClr val="dk1"/>
              </a:buClr>
              <a:buSzPts val="1800"/>
              <a:buChar char="●"/>
              <a:defRPr sz="3600"/>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8" name="Google Shape;98;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 name="Google Shape;99;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p:cSld name="2_Title and Content">
    <p:spTree>
      <p:nvGrpSpPr>
        <p:cNvPr id="101" name="Shape 10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1">
  <p:cSld name="2_Title and Content_1">
    <p:spTree>
      <p:nvGrpSpPr>
        <p:cNvPr id="102"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yE7VJAcsOKE"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Eq-FMB4epyw"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2020census.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bit.ly/censusquiz"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717050" y="1068600"/>
            <a:ext cx="7824600" cy="2771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6000">
                <a:latin typeface="Work Sans"/>
                <a:ea typeface="Work Sans"/>
                <a:cs typeface="Work Sans"/>
                <a:sym typeface="Work Sans"/>
              </a:rPr>
              <a:t>Census 2020</a:t>
            </a:r>
            <a:endParaRPr b="1" sz="6000">
              <a:latin typeface="Work Sans"/>
              <a:ea typeface="Work Sans"/>
              <a:cs typeface="Work Sans"/>
              <a:sym typeface="Work Sans"/>
            </a:endParaRPr>
          </a:p>
          <a:p>
            <a:pPr indent="0" lvl="0" marL="0" rtl="0" algn="l">
              <a:lnSpc>
                <a:spcPct val="115000"/>
              </a:lnSpc>
              <a:spcBef>
                <a:spcPts val="0"/>
              </a:spcBef>
              <a:spcAft>
                <a:spcPts val="0"/>
              </a:spcAft>
              <a:buNone/>
            </a:pPr>
            <a:r>
              <a:rPr b="1" lang="en" sz="6000">
                <a:latin typeface="Work Sans"/>
                <a:ea typeface="Work Sans"/>
                <a:cs typeface="Work Sans"/>
                <a:sym typeface="Work Sans"/>
              </a:rPr>
              <a:t>E</a:t>
            </a:r>
            <a:r>
              <a:rPr b="1" lang="en" sz="6000">
                <a:latin typeface="Work Sans"/>
                <a:ea typeface="Work Sans"/>
                <a:cs typeface="Work Sans"/>
                <a:sym typeface="Work Sans"/>
              </a:rPr>
              <a:t>l</a:t>
            </a:r>
            <a:r>
              <a:rPr b="1" lang="en" sz="6000">
                <a:latin typeface="Work Sans"/>
                <a:ea typeface="Work Sans"/>
                <a:cs typeface="Work Sans"/>
                <a:sym typeface="Work Sans"/>
              </a:rPr>
              <a:t> Censo </a:t>
            </a:r>
            <a:endParaRPr b="1" sz="6000">
              <a:latin typeface="Work Sans"/>
              <a:ea typeface="Work Sans"/>
              <a:cs typeface="Work Sans"/>
              <a:sym typeface="Work Sans"/>
            </a:endParaRPr>
          </a:p>
          <a:p>
            <a:pPr indent="0" lvl="0" marL="0" rtl="0" algn="l">
              <a:lnSpc>
                <a:spcPct val="115000"/>
              </a:lnSpc>
              <a:spcBef>
                <a:spcPts val="0"/>
              </a:spcBef>
              <a:spcAft>
                <a:spcPts val="0"/>
              </a:spcAft>
              <a:buNone/>
            </a:pPr>
            <a:r>
              <a:t/>
            </a:r>
            <a:endParaRPr b="1" sz="6000">
              <a:solidFill>
                <a:srgbClr val="FFFFFF"/>
              </a:solidFill>
              <a:latin typeface="Work Sans"/>
              <a:ea typeface="Work Sans"/>
              <a:cs typeface="Work Sans"/>
              <a:sym typeface="Work Sans"/>
            </a:endParaRPr>
          </a:p>
        </p:txBody>
      </p:sp>
      <p:sp>
        <p:nvSpPr>
          <p:cNvPr id="108" name="Google Shape;108;p19"/>
          <p:cNvSpPr txBox="1"/>
          <p:nvPr/>
        </p:nvSpPr>
        <p:spPr>
          <a:xfrm>
            <a:off x="320600" y="4522350"/>
            <a:ext cx="32061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Work Sans"/>
                <a:ea typeface="Work Sans"/>
                <a:cs typeface="Work Sans"/>
                <a:sym typeface="Work Sans"/>
              </a:rPr>
              <a:t>Created by Houston in Action</a:t>
            </a:r>
            <a:endParaRPr>
              <a:latin typeface="Work Sans"/>
              <a:ea typeface="Work Sans"/>
              <a:cs typeface="Work Sans"/>
              <a:sym typeface="Work Sans"/>
            </a:endParaRPr>
          </a:p>
        </p:txBody>
      </p:sp>
      <p:pic>
        <p:nvPicPr>
          <p:cNvPr descr="Image result for census 2020 hagase contar" id="109" name="Google Shape;109;p19"/>
          <p:cNvPicPr preferRelativeResize="0"/>
          <p:nvPr/>
        </p:nvPicPr>
        <p:blipFill>
          <a:blip r:embed="rId3">
            <a:alphaModFix/>
          </a:blip>
          <a:stretch>
            <a:fillRect/>
          </a:stretch>
        </p:blipFill>
        <p:spPr>
          <a:xfrm rot="1139866">
            <a:off x="4544447" y="2520378"/>
            <a:ext cx="3607256" cy="2597241"/>
          </a:xfrm>
          <a:prstGeom prst="rect">
            <a:avLst/>
          </a:prstGeom>
          <a:noFill/>
          <a:ln>
            <a:noFill/>
          </a:ln>
        </p:spPr>
      </p:pic>
      <p:pic>
        <p:nvPicPr>
          <p:cNvPr descr="Image result for census 2020 hagase contar" id="110" name="Google Shape;110;p19"/>
          <p:cNvPicPr preferRelativeResize="0"/>
          <p:nvPr/>
        </p:nvPicPr>
        <p:blipFill>
          <a:blip r:embed="rId4">
            <a:alphaModFix/>
          </a:blip>
          <a:stretch>
            <a:fillRect/>
          </a:stretch>
        </p:blipFill>
        <p:spPr>
          <a:xfrm>
            <a:off x="2354850" y="2987325"/>
            <a:ext cx="1952625" cy="195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Work Sans"/>
                <a:ea typeface="Work Sans"/>
                <a:cs typeface="Work Sans"/>
                <a:sym typeface="Work Sans"/>
              </a:rPr>
              <a:t>What is the Census</a:t>
            </a:r>
            <a:endParaRPr b="1">
              <a:solidFill>
                <a:srgbClr val="FFFFFF"/>
              </a:solidFill>
              <a:latin typeface="Work Sans"/>
              <a:ea typeface="Work Sans"/>
              <a:cs typeface="Work Sans"/>
              <a:sym typeface="Work Sans"/>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latin typeface="Work Sans"/>
                <a:ea typeface="Work Sans"/>
                <a:cs typeface="Work Sans"/>
                <a:sym typeface="Work Sans"/>
              </a:rPr>
              <a:t>Who is counting us and why</a:t>
            </a:r>
            <a:endParaRPr sz="2400">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537750" y="1424700"/>
            <a:ext cx="5536500" cy="30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We, </a:t>
            </a:r>
            <a:r>
              <a:rPr b="1" lang="en" sz="3600">
                <a:solidFill>
                  <a:srgbClr val="FF9900"/>
                </a:solidFill>
                <a:latin typeface="Work Sans"/>
                <a:ea typeface="Work Sans"/>
                <a:cs typeface="Work Sans"/>
                <a:sym typeface="Work Sans"/>
              </a:rPr>
              <a:t>BakerRipley</a:t>
            </a:r>
            <a:r>
              <a:rPr b="1" lang="en" sz="3600">
                <a:solidFill>
                  <a:srgbClr val="000000"/>
                </a:solidFill>
                <a:latin typeface="Work Sans"/>
                <a:ea typeface="Work Sans"/>
                <a:cs typeface="Work Sans"/>
                <a:sym typeface="Work Sans"/>
              </a:rPr>
              <a:t>,</a:t>
            </a:r>
            <a:r>
              <a:rPr b="1" lang="en" sz="3600">
                <a:latin typeface="Work Sans"/>
                <a:ea typeface="Work Sans"/>
                <a:cs typeface="Work Sans"/>
                <a:sym typeface="Work Sans"/>
              </a:rPr>
              <a:t> are not the Census Bureau </a:t>
            </a:r>
            <a:r>
              <a:rPr lang="en" sz="3600">
                <a:latin typeface="Work Sans"/>
                <a:ea typeface="Work Sans"/>
                <a:cs typeface="Work Sans"/>
                <a:sym typeface="Work Sans"/>
              </a:rPr>
              <a:t> </a:t>
            </a:r>
            <a:endParaRPr sz="3600">
              <a:latin typeface="Work Sans"/>
              <a:ea typeface="Work Sans"/>
              <a:cs typeface="Work Sans"/>
              <a:sym typeface="Work Sans"/>
            </a:endParaRPr>
          </a:p>
          <a:p>
            <a:pPr indent="0" lvl="0" marL="0" rtl="0" algn="l">
              <a:lnSpc>
                <a:spcPct val="115000"/>
              </a:lnSpc>
              <a:spcBef>
                <a:spcPts val="0"/>
              </a:spcBef>
              <a:spcAft>
                <a:spcPts val="0"/>
              </a:spcAft>
              <a:buNone/>
            </a:pPr>
            <a:r>
              <a:t/>
            </a:r>
            <a:endParaRPr sz="2400">
              <a:latin typeface="Work Sans"/>
              <a:ea typeface="Work Sans"/>
              <a:cs typeface="Work Sans"/>
              <a:sym typeface="Work Sans"/>
            </a:endParaRPr>
          </a:p>
          <a:p>
            <a:pPr indent="0" lvl="0" marL="0" rtl="0" algn="l">
              <a:lnSpc>
                <a:spcPct val="115000"/>
              </a:lnSpc>
              <a:spcBef>
                <a:spcPts val="800"/>
              </a:spcBef>
              <a:spcAft>
                <a:spcPts val="0"/>
              </a:spcAft>
              <a:buNone/>
            </a:pPr>
            <a:r>
              <a:rPr lang="en" sz="2400">
                <a:latin typeface="Work Sans"/>
                <a:ea typeface="Work Sans"/>
                <a:cs typeface="Work Sans"/>
                <a:sym typeface="Work Sans"/>
              </a:rPr>
              <a:t>Our role is to inform, empower, and build community.</a:t>
            </a:r>
            <a:endParaRPr sz="1800">
              <a:solidFill>
                <a:srgbClr val="000000"/>
              </a:solidFill>
              <a:highlight>
                <a:srgbClr val="FFFFFF"/>
              </a:highlight>
              <a:latin typeface="Work Sans"/>
              <a:ea typeface="Work Sans"/>
              <a:cs typeface="Work Sans"/>
              <a:sym typeface="Work Sans"/>
            </a:endParaRPr>
          </a:p>
          <a:p>
            <a:pPr indent="0" lvl="0" marL="0" rtl="0" algn="l">
              <a:lnSpc>
                <a:spcPct val="115000"/>
              </a:lnSpc>
              <a:spcBef>
                <a:spcPts val="80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p>
        </p:txBody>
      </p:sp>
      <p:pic>
        <p:nvPicPr>
          <p:cNvPr descr="Image result for bakerripley logo" id="171" name="Google Shape;171;p29"/>
          <p:cNvPicPr preferRelativeResize="0"/>
          <p:nvPr/>
        </p:nvPicPr>
        <p:blipFill>
          <a:blip r:embed="rId3">
            <a:alphaModFix/>
          </a:blip>
          <a:stretch>
            <a:fillRect/>
          </a:stretch>
        </p:blipFill>
        <p:spPr>
          <a:xfrm>
            <a:off x="6074250" y="1189825"/>
            <a:ext cx="2560800" cy="231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2985000" cy="22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Dale forma a su futuro respondiendo al Censo del 2020.&#10;&#10;#elCensodel2020 #2020Census" id="177" name="Google Shape;177;p30" title="Dale forma a su futuro: el Censo del 2020">
            <a:hlinkClick r:id="rId3"/>
          </p:cNvPr>
          <p:cNvPicPr preferRelativeResize="0"/>
          <p:nvPr/>
        </p:nvPicPr>
        <p:blipFill>
          <a:blip r:embed="rId4">
            <a:alphaModFix/>
          </a:blip>
          <a:stretch>
            <a:fillRect/>
          </a:stretch>
        </p:blipFill>
        <p:spPr>
          <a:xfrm>
            <a:off x="0" y="192875"/>
            <a:ext cx="9144000" cy="4950625"/>
          </a:xfrm>
          <a:prstGeom prst="rect">
            <a:avLst/>
          </a:prstGeom>
          <a:noFill/>
          <a:ln>
            <a:noFill/>
          </a:ln>
        </p:spPr>
      </p:pic>
      <p:sp>
        <p:nvSpPr>
          <p:cNvPr id="178" name="Google Shape;178;p30"/>
          <p:cNvSpPr txBox="1"/>
          <p:nvPr/>
        </p:nvSpPr>
        <p:spPr>
          <a:xfrm>
            <a:off x="409650" y="4568875"/>
            <a:ext cx="1982400" cy="3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Source of video: US Census Bureau</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511975" y="1692000"/>
            <a:ext cx="2703000" cy="17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Work Sans"/>
                <a:ea typeface="Work Sans"/>
                <a:cs typeface="Work Sans"/>
                <a:sym typeface="Work Sans"/>
              </a:rPr>
              <a:t>What is the Census?</a:t>
            </a:r>
            <a:endParaRPr b="1" sz="3600">
              <a:latin typeface="Work Sans"/>
              <a:ea typeface="Work Sans"/>
              <a:cs typeface="Work Sans"/>
              <a:sym typeface="Work Sans"/>
            </a:endParaRPr>
          </a:p>
        </p:txBody>
      </p:sp>
      <p:pic>
        <p:nvPicPr>
          <p:cNvPr descr="The Census has been a cornerstone of our democracy since the first national count in 1790. &#10;&#10;It is mandated by the Constitution and conducted by the U.S. Census Bureau, a nonpartisan government agency.&#10;&#10;The 2020 Census counts the population in all 50 states, the District of Columbia, and five U.S. territories (Puerto Rico, American Samoa, the Commonwealth of the Northern Mariana Islands, Guam, and the U.S. Virgin Islands).&#10;&#10;Each home will receive an invitation to respond to a short questionnaire—online, by phone, or by mail. This will mark the first time that you will be able to respond to the census online.&#10;&#10;What is the Census? &#10;https://www.census.gov/programs-surveys/decennial-census/2020-census/about/what-is.html&#10;&#10;What is the 2020 Census?&#10;https://2020census.gov/en/what-is-2020-census.html&#10;&#10;Download the What is the census? video MP4 File:&#10;https://www.census.gov/library/video/2019/2020-census-what-is-the-census.html&#10;&#10;#whatisthecensus" id="184" name="Google Shape;184;p31" title="2020 Census: What is the Census?">
            <a:hlinkClick r:id="rId3"/>
          </p:cNvPr>
          <p:cNvPicPr preferRelativeResize="0"/>
          <p:nvPr/>
        </p:nvPicPr>
        <p:blipFill>
          <a:blip r:embed="rId4">
            <a:alphaModFix/>
          </a:blip>
          <a:stretch>
            <a:fillRect/>
          </a:stretch>
        </p:blipFill>
        <p:spPr>
          <a:xfrm>
            <a:off x="4040425" y="1169975"/>
            <a:ext cx="4948800" cy="3711600"/>
          </a:xfrm>
          <a:prstGeom prst="rect">
            <a:avLst/>
          </a:prstGeom>
          <a:noFill/>
          <a:ln>
            <a:noFill/>
          </a:ln>
        </p:spPr>
      </p:pic>
      <p:sp>
        <p:nvSpPr>
          <p:cNvPr id="185" name="Google Shape;185;p31"/>
          <p:cNvSpPr txBox="1"/>
          <p:nvPr/>
        </p:nvSpPr>
        <p:spPr>
          <a:xfrm>
            <a:off x="0" y="4502700"/>
            <a:ext cx="2927100" cy="3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Source of video: US Census Bureau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537750" y="1281825"/>
            <a:ext cx="8068500" cy="38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Work Sans"/>
                <a:ea typeface="Work Sans"/>
                <a:cs typeface="Work Sans"/>
                <a:sym typeface="Work Sans"/>
              </a:rPr>
              <a:t>Recap: </a:t>
            </a:r>
            <a:r>
              <a:rPr i="1" lang="en" sz="1800" u="sng">
                <a:solidFill>
                  <a:schemeClr val="hlink"/>
                </a:solidFill>
                <a:latin typeface="Work Sans"/>
                <a:ea typeface="Work Sans"/>
                <a:cs typeface="Work Sans"/>
                <a:sym typeface="Work Sans"/>
                <a:hlinkClick r:id="rId3"/>
              </a:rPr>
              <a:t>2020census.gov</a:t>
            </a:r>
            <a:endParaRPr i="1" sz="1800">
              <a:latin typeface="Work Sans"/>
              <a:ea typeface="Work Sans"/>
              <a:cs typeface="Work Sans"/>
              <a:sym typeface="Work Sans"/>
            </a:endParaRPr>
          </a:p>
          <a:p>
            <a:pPr indent="0" lvl="0" marL="0" rtl="0" algn="l">
              <a:spcBef>
                <a:spcPts val="0"/>
              </a:spcBef>
              <a:spcAft>
                <a:spcPts val="0"/>
              </a:spcAft>
              <a:buNone/>
            </a:pPr>
            <a:r>
              <a:t/>
            </a:r>
            <a:endParaRPr sz="600">
              <a:latin typeface="Work Sans"/>
              <a:ea typeface="Work Sans"/>
              <a:cs typeface="Work Sans"/>
              <a:sym typeface="Work Sans"/>
            </a:endParaRPr>
          </a:p>
          <a:p>
            <a:pPr indent="0" lvl="0" marL="0" rtl="0" algn="l">
              <a:lnSpc>
                <a:spcPct val="115000"/>
              </a:lnSpc>
              <a:spcBef>
                <a:spcPts val="0"/>
              </a:spcBef>
              <a:spcAft>
                <a:spcPts val="0"/>
              </a:spcAft>
              <a:buNone/>
            </a:pPr>
            <a:r>
              <a:rPr lang="en" sz="1800">
                <a:solidFill>
                  <a:srgbClr val="000000"/>
                </a:solidFill>
                <a:highlight>
                  <a:srgbClr val="FFFFFF"/>
                </a:highlight>
                <a:latin typeface="Work Sans"/>
                <a:ea typeface="Work Sans"/>
                <a:cs typeface="Work Sans"/>
                <a:sym typeface="Work Sans"/>
              </a:rPr>
              <a:t>The U.S. Constitution empowers the Congress to carry out the census in "such manner as they shall by Law direct" (Article I, Section 2)... The plan was to count every person living in the newly created United States of America, and to use that count to determine representation in the Congress.</a:t>
            </a:r>
            <a:endParaRPr sz="1800">
              <a:solidFill>
                <a:srgbClr val="000000"/>
              </a:solidFill>
              <a:highlight>
                <a:srgbClr val="FFFFFF"/>
              </a:highlight>
              <a:latin typeface="Work Sans"/>
              <a:ea typeface="Work Sans"/>
              <a:cs typeface="Work Sans"/>
              <a:sym typeface="Work Sans"/>
            </a:endParaRPr>
          </a:p>
          <a:p>
            <a:pPr indent="0" lvl="0" marL="0" rtl="0" algn="l">
              <a:lnSpc>
                <a:spcPct val="115000"/>
              </a:lnSpc>
              <a:spcBef>
                <a:spcPts val="800"/>
              </a:spcBef>
              <a:spcAft>
                <a:spcPts val="0"/>
              </a:spcAft>
              <a:buNone/>
            </a:pPr>
            <a:r>
              <a:rPr lang="en" sz="1800">
                <a:solidFill>
                  <a:srgbClr val="333333"/>
                </a:solidFill>
                <a:latin typeface="Work Sans"/>
                <a:ea typeface="Work Sans"/>
                <a:cs typeface="Work Sans"/>
                <a:sym typeface="Work Sans"/>
              </a:rPr>
              <a:t>The census provides critical data that lawmakers, business owners, teachers, and many others use to provide daily services, products, and support for you and your community. Every year, billions of dollars in federal funding go to hospitals, fire departments, schools, roads, and other resources based on census data.</a:t>
            </a:r>
            <a:endParaRPr sz="1800">
              <a:solidFill>
                <a:srgbClr val="000000"/>
              </a:solidFill>
              <a:highlight>
                <a:srgbClr val="FFFFFF"/>
              </a:highlight>
              <a:latin typeface="Work Sans"/>
              <a:ea typeface="Work Sans"/>
              <a:cs typeface="Work Sans"/>
              <a:sym typeface="Work Sans"/>
            </a:endParaRPr>
          </a:p>
          <a:p>
            <a:pPr indent="0" lvl="0" marL="0" rtl="0" algn="l">
              <a:lnSpc>
                <a:spcPct val="115000"/>
              </a:lnSpc>
              <a:spcBef>
                <a:spcPts val="80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Work Sans"/>
                <a:ea typeface="Work Sans"/>
                <a:cs typeface="Work Sans"/>
                <a:sym typeface="Work Sans"/>
              </a:rPr>
              <a:t>Why Census Matters </a:t>
            </a:r>
            <a:endParaRPr b="1">
              <a:solidFill>
                <a:srgbClr val="FFFFFF"/>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b="1">
              <a:solidFill>
                <a:srgbClr val="FFFFFF"/>
              </a:solidFill>
              <a:latin typeface="Work Sans"/>
              <a:ea typeface="Work Sans"/>
              <a:cs typeface="Work Sans"/>
              <a:sym typeface="Work Sans"/>
            </a:endParaRPr>
          </a:p>
          <a:p>
            <a:pPr indent="0" lvl="0" marL="0" rtl="0" algn="l">
              <a:spcBef>
                <a:spcPts val="0"/>
              </a:spcBef>
              <a:spcAft>
                <a:spcPts val="0"/>
              </a:spcAft>
              <a:buNone/>
            </a:pPr>
            <a:r>
              <a:rPr lang="en" sz="2400">
                <a:latin typeface="Work Sans"/>
                <a:ea typeface="Work Sans"/>
                <a:cs typeface="Work Sans"/>
                <a:sym typeface="Work Sans"/>
              </a:rPr>
              <a:t>Our Ask and Your Commitment </a:t>
            </a:r>
            <a:endParaRPr sz="2400">
              <a:latin typeface="Work Sans"/>
              <a:ea typeface="Work Sans"/>
              <a:cs typeface="Work Sans"/>
              <a:sym typeface="Work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630300" y="5998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Census?</a:t>
            </a:r>
            <a:endParaRPr/>
          </a:p>
        </p:txBody>
      </p:sp>
      <p:sp>
        <p:nvSpPr>
          <p:cNvPr id="201" name="Google Shape;201;p34"/>
          <p:cNvSpPr txBox="1"/>
          <p:nvPr>
            <p:ph idx="1" type="body"/>
          </p:nvPr>
        </p:nvSpPr>
        <p:spPr>
          <a:xfrm>
            <a:off x="259800" y="1280925"/>
            <a:ext cx="86244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 sz="3600"/>
              <a:t>Decennial</a:t>
            </a:r>
            <a:r>
              <a:rPr lang="en" sz="3600"/>
              <a:t> count </a:t>
            </a:r>
            <a:endParaRPr sz="3600"/>
          </a:p>
          <a:p>
            <a:pPr indent="-457200" lvl="0" marL="457200" rtl="0" algn="l">
              <a:spcBef>
                <a:spcPts val="0"/>
              </a:spcBef>
              <a:spcAft>
                <a:spcPts val="0"/>
              </a:spcAft>
              <a:buSzPts val="3600"/>
              <a:buChar char="●"/>
            </a:pPr>
            <a:r>
              <a:rPr lang="en" sz="3600"/>
              <a:t>Cuenta a </a:t>
            </a:r>
            <a:r>
              <a:rPr lang="en" sz="3600">
                <a:highlight>
                  <a:srgbClr val="FFFF00"/>
                </a:highlight>
              </a:rPr>
              <a:t>todos </a:t>
            </a:r>
            <a:r>
              <a:rPr lang="en" sz="3600"/>
              <a:t>(</a:t>
            </a:r>
            <a:r>
              <a:rPr lang="en" sz="3600"/>
              <a:t>ciudadano</a:t>
            </a:r>
            <a:r>
              <a:rPr lang="en" sz="3600"/>
              <a:t>, residente, etc.) (adultos, niños de cualquier edad)</a:t>
            </a:r>
            <a:endParaRPr sz="3600"/>
          </a:p>
          <a:p>
            <a:pPr indent="-457200" lvl="0" marL="457200" rtl="0" algn="l">
              <a:spcBef>
                <a:spcPts val="0"/>
              </a:spcBef>
              <a:spcAft>
                <a:spcPts val="0"/>
              </a:spcAft>
              <a:buSzPts val="3600"/>
              <a:buChar char="●"/>
            </a:pPr>
            <a:r>
              <a:rPr lang="en" sz="3600"/>
              <a:t>Mandated by the constitution </a:t>
            </a:r>
            <a:endParaRPr sz="3600"/>
          </a:p>
          <a:p>
            <a:pPr indent="-457200" lvl="0" marL="457200" rtl="0" algn="l">
              <a:spcBef>
                <a:spcPts val="0"/>
              </a:spcBef>
              <a:spcAft>
                <a:spcPts val="0"/>
              </a:spcAft>
              <a:buSzPts val="3600"/>
              <a:buChar char="●"/>
            </a:pPr>
            <a:r>
              <a:rPr lang="en" sz="3600"/>
              <a:t>Affects many aspects of the country </a:t>
            </a:r>
            <a:endParaRPr sz="3600"/>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5"/>
          <p:cNvSpPr txBox="1"/>
          <p:nvPr/>
        </p:nvSpPr>
        <p:spPr>
          <a:xfrm>
            <a:off x="211075" y="698575"/>
            <a:ext cx="8561100" cy="34317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595959"/>
              </a:buClr>
              <a:buSzPts val="2400"/>
              <a:buFont typeface="Work Sans"/>
              <a:buChar char="●"/>
            </a:pPr>
            <a:r>
              <a:rPr lang="en" sz="2400">
                <a:solidFill>
                  <a:srgbClr val="595959"/>
                </a:solidFill>
                <a:latin typeface="Work Sans"/>
                <a:ea typeface="Work Sans"/>
                <a:cs typeface="Work Sans"/>
                <a:sym typeface="Work Sans"/>
              </a:rPr>
              <a:t>Determina cuántos representantes estatales se asignan y ayuda a guiar las líneas de los distritos</a:t>
            </a:r>
            <a:endParaRPr b="0" i="0" sz="2400" u="none" cap="none" strike="noStrike">
              <a:solidFill>
                <a:srgbClr val="595959"/>
              </a:solidFill>
              <a:latin typeface="Work Sans"/>
              <a:ea typeface="Work Sans"/>
              <a:cs typeface="Work Sans"/>
              <a:sym typeface="Work Sans"/>
            </a:endParaRPr>
          </a:p>
          <a:p>
            <a:pPr indent="-381000" lvl="0" marL="457200" marR="0" rtl="0" algn="l">
              <a:lnSpc>
                <a:spcPct val="100000"/>
              </a:lnSpc>
              <a:spcBef>
                <a:spcPts val="400"/>
              </a:spcBef>
              <a:spcAft>
                <a:spcPts val="0"/>
              </a:spcAft>
              <a:buClr>
                <a:srgbClr val="595959"/>
              </a:buClr>
              <a:buSzPts val="2400"/>
              <a:buFont typeface="Work Sans"/>
              <a:buChar char="●"/>
            </a:pPr>
            <a:r>
              <a:rPr lang="en" sz="2400">
                <a:solidFill>
                  <a:srgbClr val="595959"/>
                </a:solidFill>
                <a:latin typeface="Work Sans"/>
                <a:ea typeface="Work Sans"/>
                <a:cs typeface="Work Sans"/>
                <a:sym typeface="Work Sans"/>
              </a:rPr>
              <a:t>Supervisa la efectividad de los proyectos de derechos civiles.</a:t>
            </a:r>
            <a:r>
              <a:rPr b="0" i="0" lang="en" sz="2400" u="none" cap="none" strike="noStrike">
                <a:solidFill>
                  <a:srgbClr val="595959"/>
                </a:solidFill>
                <a:latin typeface="Work Sans"/>
                <a:ea typeface="Work Sans"/>
                <a:cs typeface="Work Sans"/>
                <a:sym typeface="Work Sans"/>
              </a:rPr>
              <a:t> </a:t>
            </a:r>
            <a:endParaRPr b="0" i="0" sz="2400" u="none" cap="none" strike="noStrike">
              <a:solidFill>
                <a:srgbClr val="595959"/>
              </a:solidFill>
              <a:latin typeface="Work Sans"/>
              <a:ea typeface="Work Sans"/>
              <a:cs typeface="Work Sans"/>
              <a:sym typeface="Work Sans"/>
            </a:endParaRPr>
          </a:p>
          <a:p>
            <a:pPr indent="-381000" lvl="0" marL="457200" marR="0" rtl="0" algn="l">
              <a:lnSpc>
                <a:spcPct val="100000"/>
              </a:lnSpc>
              <a:spcBef>
                <a:spcPts val="400"/>
              </a:spcBef>
              <a:spcAft>
                <a:spcPts val="0"/>
              </a:spcAft>
              <a:buClr>
                <a:srgbClr val="595959"/>
              </a:buClr>
              <a:buSzPts val="2400"/>
              <a:buFont typeface="Work Sans"/>
              <a:buChar char="●"/>
            </a:pPr>
            <a:r>
              <a:rPr lang="en" sz="2400">
                <a:solidFill>
                  <a:srgbClr val="595959"/>
                </a:solidFill>
                <a:latin typeface="Work Sans"/>
                <a:ea typeface="Work Sans"/>
                <a:cs typeface="Work Sans"/>
                <a:sym typeface="Work Sans"/>
              </a:rPr>
              <a:t>Necesidades de planificación comunitaria: calles/carreteras, escuelas, negocios, hospitales, daycares, etc. </a:t>
            </a:r>
            <a:endParaRPr b="0" i="0" sz="2400" u="none" cap="none" strike="noStrike">
              <a:solidFill>
                <a:srgbClr val="595959"/>
              </a:solidFill>
              <a:latin typeface="Work Sans"/>
              <a:ea typeface="Work Sans"/>
              <a:cs typeface="Work Sans"/>
              <a:sym typeface="Work Sans"/>
            </a:endParaRPr>
          </a:p>
          <a:p>
            <a:pPr indent="-381000" lvl="0" marL="457200" marR="0" rtl="0" algn="l">
              <a:lnSpc>
                <a:spcPct val="100000"/>
              </a:lnSpc>
              <a:spcBef>
                <a:spcPts val="400"/>
              </a:spcBef>
              <a:spcAft>
                <a:spcPts val="400"/>
              </a:spcAft>
              <a:buClr>
                <a:srgbClr val="595959"/>
              </a:buClr>
              <a:buSzPts val="2400"/>
              <a:buFont typeface="Work Sans"/>
              <a:buChar char="●"/>
            </a:pPr>
            <a:r>
              <a:rPr b="0" i="0" lang="en" sz="2400" u="none" cap="none" strike="noStrike">
                <a:solidFill>
                  <a:srgbClr val="595959"/>
                </a:solidFill>
                <a:latin typeface="Work Sans"/>
                <a:ea typeface="Work Sans"/>
                <a:cs typeface="Work Sans"/>
                <a:sym typeface="Work Sans"/>
              </a:rPr>
              <a:t>$800 billion will be distributed to state and local federal assistance programs (SNAP, Headstart, CHIP, Medi</a:t>
            </a:r>
            <a:r>
              <a:rPr lang="en" sz="2400">
                <a:solidFill>
                  <a:srgbClr val="595959"/>
                </a:solidFill>
                <a:latin typeface="Work Sans"/>
                <a:ea typeface="Work Sans"/>
                <a:cs typeface="Work Sans"/>
                <a:sym typeface="Work Sans"/>
              </a:rPr>
              <a:t>care, Section 8, etc</a:t>
            </a:r>
            <a:r>
              <a:rPr b="0" i="0" lang="en" sz="2400" u="none" cap="none" strike="noStrike">
                <a:solidFill>
                  <a:srgbClr val="595959"/>
                </a:solidFill>
                <a:latin typeface="Work Sans"/>
                <a:ea typeface="Work Sans"/>
                <a:cs typeface="Work Sans"/>
                <a:sym typeface="Work Sans"/>
              </a:rPr>
              <a:t>) based on geographic data.</a:t>
            </a:r>
            <a:endParaRPr b="0" i="0" sz="2400" u="none" cap="none" strike="noStrike">
              <a:solidFill>
                <a:srgbClr val="595959"/>
              </a:solidFill>
              <a:latin typeface="Work Sans"/>
              <a:ea typeface="Work Sans"/>
              <a:cs typeface="Work Sans"/>
              <a:sym typeface="Work Sans"/>
            </a:endParaRPr>
          </a:p>
        </p:txBody>
      </p:sp>
      <p:sp>
        <p:nvSpPr>
          <p:cNvPr id="207" name="Google Shape;207;p35"/>
          <p:cNvSpPr txBox="1"/>
          <p:nvPr/>
        </p:nvSpPr>
        <p:spPr>
          <a:xfrm>
            <a:off x="109050" y="149850"/>
            <a:ext cx="5939100" cy="69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 sz="3000" u="none" cap="none" strike="noStrike">
                <a:solidFill>
                  <a:srgbClr val="7EBEA4"/>
                </a:solidFill>
                <a:latin typeface="Work Sans SemiBold"/>
                <a:ea typeface="Work Sans SemiBold"/>
                <a:cs typeface="Work Sans SemiBold"/>
                <a:sym typeface="Work Sans SemiBold"/>
              </a:rPr>
              <a:t>Census Data/Datos del Censo</a:t>
            </a:r>
            <a:endParaRPr b="0" i="0" sz="3000" u="none" cap="none" strike="noStrike">
              <a:solidFill>
                <a:srgbClr val="7EBEA4"/>
              </a:solidFill>
              <a:latin typeface="Work Sans SemiBold"/>
              <a:ea typeface="Work Sans SemiBold"/>
              <a:cs typeface="Work Sans SemiBold"/>
              <a:sym typeface="Work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graphicFrame>
        <p:nvGraphicFramePr>
          <p:cNvPr id="212" name="Google Shape;212;p36"/>
          <p:cNvGraphicFramePr/>
          <p:nvPr/>
        </p:nvGraphicFramePr>
        <p:xfrm>
          <a:off x="4256575" y="690300"/>
          <a:ext cx="3000000" cy="3000000"/>
        </p:xfrm>
        <a:graphic>
          <a:graphicData uri="http://schemas.openxmlformats.org/drawingml/2006/table">
            <a:tbl>
              <a:tblPr bandRow="1" firstRow="1">
                <a:noFill/>
                <a:tableStyleId>{98CD9021-61EF-4009-B192-6C10D5F571E0}</a:tableStyleId>
              </a:tblPr>
              <a:tblGrid>
                <a:gridCol w="2329475"/>
                <a:gridCol w="2031350"/>
              </a:tblGrid>
              <a:tr h="527250">
                <a:tc>
                  <a:txBody>
                    <a:bodyPr/>
                    <a:lstStyle/>
                    <a:p>
                      <a:pPr indent="0" lvl="0" marL="0" marR="0" rtl="0" algn="ctr">
                        <a:lnSpc>
                          <a:spcPct val="100000"/>
                        </a:lnSpc>
                        <a:spcBef>
                          <a:spcPts val="0"/>
                        </a:spcBef>
                        <a:spcAft>
                          <a:spcPts val="0"/>
                        </a:spcAft>
                        <a:buClr>
                          <a:srgbClr val="000000"/>
                        </a:buClr>
                        <a:buSzPts val="2000"/>
                        <a:buFont typeface="Arial"/>
                        <a:buNone/>
                      </a:pPr>
                      <a:r>
                        <a:rPr b="0" lang="en" sz="2000" u="none" cap="none" strike="noStrike">
                          <a:latin typeface="Work Sans"/>
                          <a:ea typeface="Work Sans"/>
                          <a:cs typeface="Work Sans"/>
                          <a:sym typeface="Work Sans"/>
                        </a:rPr>
                        <a:t>State</a:t>
                      </a:r>
                      <a:endParaRPr b="0" i="0" sz="2000" u="none" cap="none" strike="noStrike">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ECEB2"/>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latin typeface="Work Sans"/>
                          <a:ea typeface="Work Sans"/>
                          <a:cs typeface="Work Sans"/>
                          <a:sym typeface="Work Sans"/>
                        </a:rPr>
                        <a:t>Amount</a:t>
                      </a:r>
                      <a:r>
                        <a:rPr b="0" lang="en" sz="2000" u="none" cap="none" strike="noStrike">
                          <a:latin typeface="Work Sans"/>
                          <a:ea typeface="Work Sans"/>
                          <a:cs typeface="Work Sans"/>
                          <a:sym typeface="Work Sans"/>
                        </a:rPr>
                        <a:t> </a:t>
                      </a:r>
                      <a:endParaRPr b="0" sz="2000" u="none" cap="none" strike="noStrike">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2000"/>
                        <a:buFont typeface="Arial"/>
                        <a:buNone/>
                      </a:pPr>
                      <a:r>
                        <a:rPr b="0" lang="en" sz="2000" u="none" cap="none" strike="noStrike">
                          <a:latin typeface="Work Sans"/>
                          <a:ea typeface="Work Sans"/>
                          <a:cs typeface="Work Sans"/>
                          <a:sym typeface="Work Sans"/>
                        </a:rPr>
                        <a:t>(in billions) </a:t>
                      </a:r>
                      <a:endParaRPr b="0" sz="2000" u="none" cap="none" strike="noStrike">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ECEB2"/>
                    </a:solidFill>
                  </a:tcPr>
                </a:tc>
              </a:tr>
              <a:tr h="349625">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California</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$115.1</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r>
              <a:tr h="349625">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New York </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 $73.3</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49625">
                <a:tc>
                  <a:txBody>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Work Sans"/>
                          <a:ea typeface="Work Sans"/>
                          <a:cs typeface="Work Sans"/>
                          <a:sym typeface="Work Sans"/>
                        </a:rPr>
                        <a:t>Texas</a:t>
                      </a:r>
                      <a:endParaRPr b="1"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000000"/>
                          </a:solidFill>
                          <a:latin typeface="Work Sans"/>
                          <a:ea typeface="Work Sans"/>
                          <a:cs typeface="Work Sans"/>
                          <a:sym typeface="Work Sans"/>
                        </a:rPr>
                        <a:t> $59.4</a:t>
                      </a:r>
                      <a:endParaRPr b="1"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r>
              <a:tr h="349625">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Florida </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 $44.2</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49625">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Illinois</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 $34.3</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r>
              <a:tr h="339825">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North Carolina</a:t>
                      </a:r>
                      <a:endParaRPr i="0"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$23.8</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81000">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Georgia</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$23.8</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r>
              <a:tr h="381000">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New Jersey</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$22.7</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2000"/>
                        <a:buFont typeface="Arial"/>
                        <a:buNone/>
                      </a:pPr>
                      <a:r>
                        <a:rPr i="0" lang="en" sz="2000" u="none" cap="none" strike="noStrike">
                          <a:solidFill>
                            <a:srgbClr val="000000"/>
                          </a:solidFill>
                          <a:latin typeface="Work Sans"/>
                          <a:ea typeface="Work Sans"/>
                          <a:cs typeface="Work Sans"/>
                          <a:sym typeface="Work Sans"/>
                        </a:rPr>
                        <a:t>Arizona</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 sz="2000" u="none" cap="none" strike="noStrike">
                          <a:solidFill>
                            <a:srgbClr val="000000"/>
                          </a:solidFill>
                          <a:latin typeface="Work Sans"/>
                          <a:ea typeface="Work Sans"/>
                          <a:cs typeface="Work Sans"/>
                          <a:sym typeface="Work Sans"/>
                        </a:rPr>
                        <a:t>$20.6</a:t>
                      </a:r>
                      <a:endParaRPr sz="2000" u="none" cap="none" strike="noStrike">
                        <a:solidFill>
                          <a:srgbClr val="000000"/>
                        </a:solidFill>
                        <a:latin typeface="Work Sans"/>
                        <a:ea typeface="Work Sans"/>
                        <a:cs typeface="Work Sans"/>
                        <a:sym typeface="Work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5E3D8"/>
                    </a:solidFill>
                  </a:tcPr>
                </a:tc>
              </a:tr>
            </a:tbl>
          </a:graphicData>
        </a:graphic>
      </p:graphicFrame>
      <p:sp>
        <p:nvSpPr>
          <p:cNvPr id="213" name="Google Shape;213;p36"/>
          <p:cNvSpPr/>
          <p:nvPr/>
        </p:nvSpPr>
        <p:spPr>
          <a:xfrm>
            <a:off x="576450" y="1617763"/>
            <a:ext cx="3082212" cy="1907982"/>
          </a:xfrm>
          <a:custGeom>
            <a:rect b="b" l="l" r="r" t="t"/>
            <a:pathLst>
              <a:path extrusionOk="0" h="21600" w="21600">
                <a:moveTo>
                  <a:pt x="0" y="0"/>
                </a:moveTo>
                <a:lnTo>
                  <a:pt x="21599" y="0"/>
                </a:lnTo>
                <a:lnTo>
                  <a:pt x="21599" y="21600"/>
                </a:lnTo>
                <a:lnTo>
                  <a:pt x="0" y="21600"/>
                </a:lnTo>
                <a:lnTo>
                  <a:pt x="0" y="0"/>
                </a:lnTo>
                <a:close/>
              </a:path>
            </a:pathLst>
          </a:custGeom>
          <a:no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595959"/>
                </a:solidFill>
                <a:latin typeface="Work Sans SemiBold"/>
                <a:ea typeface="Work Sans SemiBold"/>
                <a:cs typeface="Work Sans SemiBold"/>
                <a:sym typeface="Work Sans SemiBold"/>
              </a:rPr>
              <a:t>Census-Guided Federal Funds Annually </a:t>
            </a:r>
            <a:endParaRPr b="0" i="0" sz="1400" u="none" cap="none" strike="noStrike">
              <a:solidFill>
                <a:srgbClr val="595959"/>
              </a:solidFill>
              <a:latin typeface="Work Sans SemiBold"/>
              <a:ea typeface="Work Sans SemiBold"/>
              <a:cs typeface="Work Sans SemiBold"/>
              <a:sym typeface="Work Sans SemiBold"/>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595959"/>
                </a:solidFill>
                <a:latin typeface="Work Sans SemiBold"/>
                <a:ea typeface="Work Sans SemiBold"/>
                <a:cs typeface="Work Sans SemiBold"/>
                <a:sym typeface="Work Sans SemiBold"/>
              </a:rPr>
              <a:t>Allocated to Selected States</a:t>
            </a:r>
            <a:endParaRPr b="0" i="0" sz="1400" u="none" cap="none" strike="noStrike">
              <a:solidFill>
                <a:srgbClr val="595959"/>
              </a:solidFill>
              <a:latin typeface="Work Sans SemiBold"/>
              <a:ea typeface="Work Sans SemiBold"/>
              <a:cs typeface="Work Sans SemiBold"/>
              <a:sym typeface="Work Sa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247375" y="1378350"/>
            <a:ext cx="1939500" cy="26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Source: NALEO Educational Fund</a:t>
            </a:r>
            <a:endParaRPr sz="1200"/>
          </a:p>
          <a:p>
            <a:pPr indent="0" lvl="0" marL="0" rtl="0" algn="l">
              <a:spcBef>
                <a:spcPts val="0"/>
              </a:spcBef>
              <a:spcAft>
                <a:spcPts val="0"/>
              </a:spcAft>
              <a:buNone/>
            </a:pPr>
            <a:r>
              <a:t/>
            </a:r>
            <a:endParaRPr/>
          </a:p>
        </p:txBody>
      </p:sp>
      <p:pic>
        <p:nvPicPr>
          <p:cNvPr descr="A screenshot of a cell phone&#10;&#10;Description generated with very high confidence" id="219" name="Google Shape;219;p37"/>
          <p:cNvPicPr preferRelativeResize="0"/>
          <p:nvPr/>
        </p:nvPicPr>
        <p:blipFill rotWithShape="1">
          <a:blip r:embed="rId3">
            <a:alphaModFix/>
          </a:blip>
          <a:srcRect b="8717" l="7272" r="7570" t="0"/>
          <a:stretch/>
        </p:blipFill>
        <p:spPr>
          <a:xfrm>
            <a:off x="2187024" y="-84325"/>
            <a:ext cx="6957000" cy="522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Registration</a:t>
            </a:r>
            <a:endParaRPr/>
          </a:p>
        </p:txBody>
      </p:sp>
      <p:sp>
        <p:nvSpPr>
          <p:cNvPr id="116" name="Google Shape;116;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Please don’t forget to check-in.</a:t>
            </a:r>
            <a:endParaRPr/>
          </a:p>
          <a:p>
            <a:pPr indent="-311150" lvl="0" marL="457200" rtl="0" algn="l">
              <a:spcBef>
                <a:spcPts val="0"/>
              </a:spcBef>
              <a:spcAft>
                <a:spcPts val="0"/>
              </a:spcAft>
              <a:buSzPts val="1300"/>
              <a:buChar char="●"/>
            </a:pPr>
            <a:r>
              <a:rPr lang="en"/>
              <a:t>Find a seat.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8"/>
          <p:cNvSpPr txBox="1"/>
          <p:nvPr/>
        </p:nvSpPr>
        <p:spPr>
          <a:xfrm>
            <a:off x="9620710" y="2123452"/>
            <a:ext cx="184800" cy="23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24"/>
              <a:buFont typeface="Arial"/>
              <a:buNone/>
            </a:pPr>
            <a:r>
              <a:t/>
            </a:r>
            <a:endParaRPr b="0" i="0" sz="1424" u="none" cap="none" strike="noStrike">
              <a:solidFill>
                <a:srgbClr val="000000"/>
              </a:solidFill>
              <a:latin typeface="Helvetica Neue Light"/>
              <a:ea typeface="Helvetica Neue Light"/>
              <a:cs typeface="Helvetica Neue Light"/>
              <a:sym typeface="Helvetica Neue Light"/>
            </a:endParaRPr>
          </a:p>
        </p:txBody>
      </p:sp>
      <p:sp>
        <p:nvSpPr>
          <p:cNvPr id="226" name="Google Shape;226;p38"/>
          <p:cNvSpPr/>
          <p:nvPr/>
        </p:nvSpPr>
        <p:spPr>
          <a:xfrm>
            <a:off x="83150" y="1917678"/>
            <a:ext cx="8160600" cy="3058200"/>
          </a:xfrm>
          <a:prstGeom prst="rect">
            <a:avLst/>
          </a:prstGeom>
          <a:noFill/>
          <a:ln>
            <a:noFill/>
          </a:ln>
        </p:spPr>
        <p:txBody>
          <a:bodyPr anchorCtr="0" anchor="t" bIns="45700" lIns="91425" spcFirstLastPara="1" rIns="91425" wrap="square" tIns="45700">
            <a:noAutofit/>
          </a:bodyPr>
          <a:lstStyle/>
          <a:p>
            <a:pPr indent="-342882" lvl="1" marL="342882" marR="0" rtl="0" algn="l">
              <a:lnSpc>
                <a:spcPct val="100000"/>
              </a:lnSpc>
              <a:spcBef>
                <a:spcPts val="0"/>
              </a:spcBef>
              <a:spcAft>
                <a:spcPts val="0"/>
              </a:spcAft>
              <a:buClr>
                <a:srgbClr val="0F3A67"/>
              </a:buClr>
              <a:buSzPts val="2200"/>
              <a:buFont typeface="Work Sans"/>
              <a:buChar char="•"/>
            </a:pPr>
            <a:r>
              <a:rPr lang="en" sz="2200">
                <a:solidFill>
                  <a:srgbClr val="0F3A67"/>
                </a:solidFill>
                <a:latin typeface="Work Sans"/>
                <a:ea typeface="Work Sans"/>
                <a:cs typeface="Work Sans"/>
                <a:sym typeface="Work Sans"/>
              </a:rPr>
              <a:t>Rural residents </a:t>
            </a:r>
            <a:endParaRPr sz="2200">
              <a:solidFill>
                <a:srgbClr val="0F3A67"/>
              </a:solidFill>
              <a:latin typeface="Work Sans"/>
              <a:ea typeface="Work Sans"/>
              <a:cs typeface="Work Sans"/>
              <a:sym typeface="Work Sans"/>
            </a:endParaRPr>
          </a:p>
          <a:p>
            <a:pPr indent="-342882" lvl="1" marL="342882" marR="0" rtl="0" algn="l">
              <a:lnSpc>
                <a:spcPct val="100000"/>
              </a:lnSpc>
              <a:spcBef>
                <a:spcPts val="0"/>
              </a:spcBef>
              <a:spcAft>
                <a:spcPts val="0"/>
              </a:spcAft>
              <a:buClr>
                <a:srgbClr val="0F3A67"/>
              </a:buClr>
              <a:buSzPts val="2200"/>
              <a:buFont typeface="Work Sans"/>
              <a:buChar char="•"/>
            </a:pPr>
            <a:r>
              <a:rPr b="0" i="0" lang="en" sz="2200" u="none" cap="none" strike="noStrike">
                <a:solidFill>
                  <a:srgbClr val="0F3A67"/>
                </a:solidFill>
                <a:latin typeface="Work Sans"/>
                <a:ea typeface="Work Sans"/>
                <a:cs typeface="Work Sans"/>
                <a:sym typeface="Work Sans"/>
              </a:rPr>
              <a:t>Very young children aged 0-5  </a:t>
            </a:r>
            <a:endParaRPr b="0" i="0" sz="2200" u="none" cap="none" strike="noStrike">
              <a:solidFill>
                <a:srgbClr val="000000"/>
              </a:solidFill>
              <a:latin typeface="Work Sans"/>
              <a:ea typeface="Work Sans"/>
              <a:cs typeface="Work Sans"/>
              <a:sym typeface="Work Sans"/>
            </a:endParaRPr>
          </a:p>
          <a:p>
            <a:pPr indent="-342882" lvl="1" marL="342882" marR="0" rtl="0" algn="l">
              <a:lnSpc>
                <a:spcPct val="100000"/>
              </a:lnSpc>
              <a:spcBef>
                <a:spcPts val="400"/>
              </a:spcBef>
              <a:spcAft>
                <a:spcPts val="0"/>
              </a:spcAft>
              <a:buClr>
                <a:srgbClr val="0F3A67"/>
              </a:buClr>
              <a:buSzPts val="2200"/>
              <a:buFont typeface="Work Sans"/>
              <a:buChar char="•"/>
            </a:pPr>
            <a:r>
              <a:rPr b="0" i="0" lang="en" sz="2200" u="none" cap="none" strike="noStrike">
                <a:solidFill>
                  <a:srgbClr val="0F3A67"/>
                </a:solidFill>
                <a:latin typeface="Work Sans"/>
                <a:ea typeface="Work Sans"/>
                <a:cs typeface="Work Sans"/>
                <a:sym typeface="Work Sans"/>
              </a:rPr>
              <a:t>Households with low incomes</a:t>
            </a:r>
            <a:endParaRPr b="0" i="0" sz="2200" u="none" cap="none" strike="noStrike">
              <a:solidFill>
                <a:srgbClr val="0F3A67"/>
              </a:solidFill>
              <a:latin typeface="Work Sans"/>
              <a:ea typeface="Work Sans"/>
              <a:cs typeface="Work Sans"/>
              <a:sym typeface="Work Sans"/>
            </a:endParaRPr>
          </a:p>
          <a:p>
            <a:pPr indent="-342882" lvl="1" marL="342882" marR="0" rtl="0" algn="l">
              <a:lnSpc>
                <a:spcPct val="100000"/>
              </a:lnSpc>
              <a:spcBef>
                <a:spcPts val="400"/>
              </a:spcBef>
              <a:spcAft>
                <a:spcPts val="0"/>
              </a:spcAft>
              <a:buClr>
                <a:srgbClr val="0F3A67"/>
              </a:buClr>
              <a:buSzPts val="2200"/>
              <a:buFont typeface="Work Sans"/>
              <a:buChar char="•"/>
            </a:pPr>
            <a:r>
              <a:rPr lang="en" sz="2200">
                <a:solidFill>
                  <a:srgbClr val="0F3A67"/>
                </a:solidFill>
                <a:latin typeface="Work Sans"/>
                <a:ea typeface="Work Sans"/>
                <a:cs typeface="Work Sans"/>
                <a:sym typeface="Work Sans"/>
              </a:rPr>
              <a:t>Black, Latinos and Asian American Pacific Islander</a:t>
            </a:r>
            <a:endParaRPr sz="2200">
              <a:solidFill>
                <a:srgbClr val="0F3A67"/>
              </a:solidFill>
              <a:latin typeface="Work Sans"/>
              <a:ea typeface="Work Sans"/>
              <a:cs typeface="Work Sans"/>
              <a:sym typeface="Work Sans"/>
            </a:endParaRPr>
          </a:p>
          <a:p>
            <a:pPr indent="-342882" lvl="1" marL="342882" marR="0" rtl="0" algn="l">
              <a:lnSpc>
                <a:spcPct val="100000"/>
              </a:lnSpc>
              <a:spcBef>
                <a:spcPts val="400"/>
              </a:spcBef>
              <a:spcAft>
                <a:spcPts val="0"/>
              </a:spcAft>
              <a:buClr>
                <a:srgbClr val="0F3A67"/>
              </a:buClr>
              <a:buSzPts val="2200"/>
              <a:buFont typeface="Work Sans"/>
              <a:buChar char="•"/>
            </a:pPr>
            <a:r>
              <a:rPr b="0" i="0" lang="en" sz="2200" u="none" cap="none" strike="noStrike">
                <a:solidFill>
                  <a:srgbClr val="0F3A67"/>
                </a:solidFill>
                <a:latin typeface="Work Sans"/>
                <a:ea typeface="Work Sans"/>
                <a:cs typeface="Work Sans"/>
                <a:sym typeface="Work Sans"/>
              </a:rPr>
              <a:t>Immigrants and low English-language proficiency</a:t>
            </a:r>
            <a:endParaRPr b="0" i="0" sz="2200" u="none" cap="none" strike="noStrike">
              <a:solidFill>
                <a:srgbClr val="000000"/>
              </a:solidFill>
              <a:latin typeface="Work Sans"/>
              <a:ea typeface="Work Sans"/>
              <a:cs typeface="Work Sans"/>
              <a:sym typeface="Work Sans"/>
            </a:endParaRPr>
          </a:p>
          <a:p>
            <a:pPr indent="-342882" lvl="1" marL="342882" marR="0" rtl="0" algn="l">
              <a:lnSpc>
                <a:spcPct val="100000"/>
              </a:lnSpc>
              <a:spcBef>
                <a:spcPts val="400"/>
              </a:spcBef>
              <a:spcAft>
                <a:spcPts val="0"/>
              </a:spcAft>
              <a:buClr>
                <a:srgbClr val="0F3A67"/>
              </a:buClr>
              <a:buSzPts val="2200"/>
              <a:buFont typeface="Work Sans"/>
              <a:buChar char="•"/>
            </a:pPr>
            <a:r>
              <a:rPr b="0" i="0" lang="en" sz="2200" u="none" cap="none" strike="noStrike">
                <a:solidFill>
                  <a:srgbClr val="0F3A67"/>
                </a:solidFill>
                <a:latin typeface="Work Sans"/>
                <a:ea typeface="Work Sans"/>
                <a:cs typeface="Work Sans"/>
                <a:sym typeface="Work Sans"/>
              </a:rPr>
              <a:t>Renters Residents who live in non-traditional housing</a:t>
            </a:r>
            <a:endParaRPr b="0" i="0" sz="2200" u="none" cap="none" strike="noStrike">
              <a:solidFill>
                <a:srgbClr val="000000"/>
              </a:solidFill>
              <a:latin typeface="Work Sans"/>
              <a:ea typeface="Work Sans"/>
              <a:cs typeface="Work Sans"/>
              <a:sym typeface="Work Sans"/>
            </a:endParaRPr>
          </a:p>
          <a:p>
            <a:pPr indent="-342882" lvl="1" marL="342882" marR="0" rtl="0" algn="l">
              <a:lnSpc>
                <a:spcPct val="100000"/>
              </a:lnSpc>
              <a:spcBef>
                <a:spcPts val="400"/>
              </a:spcBef>
              <a:spcAft>
                <a:spcPts val="0"/>
              </a:spcAft>
              <a:buClr>
                <a:srgbClr val="0F3A67"/>
              </a:buClr>
              <a:buSzPts val="2200"/>
              <a:buFont typeface="Work Sans"/>
              <a:buChar char="•"/>
            </a:pPr>
            <a:r>
              <a:rPr b="0" i="0" lang="en" sz="2200" u="none" cap="none" strike="noStrike">
                <a:solidFill>
                  <a:srgbClr val="0F3A67"/>
                </a:solidFill>
                <a:latin typeface="Work Sans"/>
                <a:ea typeface="Work Sans"/>
                <a:cs typeface="Work Sans"/>
                <a:sym typeface="Work Sans"/>
              </a:rPr>
              <a:t>Highly mobile residents, such as farmworkers</a:t>
            </a:r>
            <a:endParaRPr b="0" i="0" sz="2200" u="none" cap="none" strike="noStrike">
              <a:solidFill>
                <a:srgbClr val="0F3A67"/>
              </a:solidFill>
              <a:latin typeface="Work Sans"/>
              <a:ea typeface="Work Sans"/>
              <a:cs typeface="Work Sans"/>
              <a:sym typeface="Work Sans"/>
            </a:endParaRPr>
          </a:p>
          <a:p>
            <a:pPr indent="-342882" lvl="1" marL="342882" marR="0" rtl="0" algn="l">
              <a:lnSpc>
                <a:spcPct val="100000"/>
              </a:lnSpc>
              <a:spcBef>
                <a:spcPts val="400"/>
              </a:spcBef>
              <a:spcAft>
                <a:spcPts val="400"/>
              </a:spcAft>
              <a:buClr>
                <a:srgbClr val="0F3A67"/>
              </a:buClr>
              <a:buSzPts val="2200"/>
              <a:buFont typeface="Work Sans"/>
              <a:buChar char="•"/>
            </a:pPr>
            <a:r>
              <a:rPr lang="en" sz="2200">
                <a:solidFill>
                  <a:srgbClr val="0F3A67"/>
                </a:solidFill>
                <a:latin typeface="Work Sans"/>
                <a:ea typeface="Work Sans"/>
                <a:cs typeface="Work Sans"/>
                <a:sym typeface="Work Sans"/>
              </a:rPr>
              <a:t>Youth 18-24</a:t>
            </a:r>
            <a:r>
              <a:rPr b="0" i="0" lang="en" sz="2200" u="none" cap="none" strike="noStrike">
                <a:solidFill>
                  <a:srgbClr val="0F3A67"/>
                </a:solidFill>
                <a:latin typeface="Work Sans"/>
                <a:ea typeface="Work Sans"/>
                <a:cs typeface="Work Sans"/>
                <a:sym typeface="Work Sans"/>
              </a:rPr>
              <a:t>  </a:t>
            </a:r>
            <a:endParaRPr b="0" i="0" sz="2200" u="none" cap="none" strike="noStrike">
              <a:solidFill>
                <a:srgbClr val="000000"/>
              </a:solidFill>
              <a:latin typeface="Work Sans"/>
              <a:ea typeface="Work Sans"/>
              <a:cs typeface="Work Sans"/>
              <a:sym typeface="Work Sans"/>
            </a:endParaRPr>
          </a:p>
        </p:txBody>
      </p:sp>
      <p:sp>
        <p:nvSpPr>
          <p:cNvPr id="227" name="Google Shape;227;p38"/>
          <p:cNvSpPr txBox="1"/>
          <p:nvPr/>
        </p:nvSpPr>
        <p:spPr>
          <a:xfrm>
            <a:off x="178975" y="249694"/>
            <a:ext cx="4466700" cy="11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 sz="4800" u="none" cap="none" strike="noStrike">
                <a:solidFill>
                  <a:schemeClr val="dk1"/>
                </a:solidFill>
                <a:latin typeface="Work Sans SemiBold"/>
                <a:ea typeface="Work Sans SemiBold"/>
                <a:cs typeface="Work Sans SemiBold"/>
                <a:sym typeface="Work Sans SemiBold"/>
              </a:rPr>
              <a:t>Risk of Being Undercounted </a:t>
            </a:r>
            <a:endParaRPr b="0" i="0" sz="4800" u="none" cap="none" strike="noStrike">
              <a:solidFill>
                <a:schemeClr val="dk1"/>
              </a:solidFill>
              <a:latin typeface="Work Sans SemiBold"/>
              <a:ea typeface="Work Sans SemiBold"/>
              <a:cs typeface="Work Sans SemiBold"/>
              <a:sym typeface="Work Sans SemiBold"/>
            </a:endParaRPr>
          </a:p>
        </p:txBody>
      </p:sp>
      <p:pic>
        <p:nvPicPr>
          <p:cNvPr id="228" name="Google Shape;228;p38"/>
          <p:cNvPicPr preferRelativeResize="0"/>
          <p:nvPr/>
        </p:nvPicPr>
        <p:blipFill rotWithShape="1">
          <a:blip r:embed="rId3">
            <a:alphaModFix/>
          </a:blip>
          <a:srcRect b="16454" l="2553" r="46371" t="5304"/>
          <a:stretch/>
        </p:blipFill>
        <p:spPr>
          <a:xfrm>
            <a:off x="4969975" y="0"/>
            <a:ext cx="4174024" cy="265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39"/>
          <p:cNvPicPr preferRelativeResize="0"/>
          <p:nvPr/>
        </p:nvPicPr>
        <p:blipFill rotWithShape="1">
          <a:blip r:embed="rId3">
            <a:alphaModFix/>
          </a:blip>
          <a:srcRect b="0" l="0" r="0" t="0"/>
          <a:stretch/>
        </p:blipFill>
        <p:spPr>
          <a:xfrm>
            <a:off x="5729425" y="3057625"/>
            <a:ext cx="3128825" cy="2085875"/>
          </a:xfrm>
          <a:prstGeom prst="rect">
            <a:avLst/>
          </a:prstGeom>
          <a:noFill/>
          <a:ln>
            <a:noFill/>
          </a:ln>
        </p:spPr>
      </p:pic>
      <p:sp>
        <p:nvSpPr>
          <p:cNvPr id="235" name="Google Shape;235;p39"/>
          <p:cNvSpPr txBox="1"/>
          <p:nvPr>
            <p:ph idx="4294967295" type="body"/>
          </p:nvPr>
        </p:nvSpPr>
        <p:spPr>
          <a:xfrm>
            <a:off x="964800" y="1348625"/>
            <a:ext cx="7214400" cy="2184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F3A67"/>
              </a:buClr>
              <a:buSzPts val="2400"/>
              <a:buNone/>
            </a:pPr>
            <a:r>
              <a:rPr lang="en" sz="2400">
                <a:solidFill>
                  <a:srgbClr val="0F3A67"/>
                </a:solidFill>
              </a:rPr>
              <a:t>Census 2010 missed </a:t>
            </a:r>
            <a:r>
              <a:rPr lang="en" sz="2400">
                <a:solidFill>
                  <a:schemeClr val="accent5"/>
                </a:solidFill>
              </a:rPr>
              <a:t>2.2 million</a:t>
            </a:r>
            <a:r>
              <a:rPr lang="en" sz="2400">
                <a:solidFill>
                  <a:srgbClr val="007DC3"/>
                </a:solidFill>
              </a:rPr>
              <a:t> </a:t>
            </a:r>
            <a:r>
              <a:rPr lang="en" sz="2400">
                <a:solidFill>
                  <a:srgbClr val="0F3A67"/>
                </a:solidFill>
              </a:rPr>
              <a:t>very young children, and double counted 1.2 million, for a net undercount of 1 million children.</a:t>
            </a:r>
            <a:endParaRPr sz="2400"/>
          </a:p>
          <a:p>
            <a:pPr indent="0" lvl="0" marL="0" rtl="0" algn="l">
              <a:lnSpc>
                <a:spcPct val="100000"/>
              </a:lnSpc>
              <a:spcBef>
                <a:spcPts val="0"/>
              </a:spcBef>
              <a:spcAft>
                <a:spcPts val="0"/>
              </a:spcAft>
              <a:buClr>
                <a:schemeClr val="dk1"/>
              </a:buClr>
              <a:buSzPts val="2400"/>
              <a:buNone/>
            </a:pPr>
            <a:r>
              <a:t/>
            </a:r>
            <a:endParaRPr sz="600"/>
          </a:p>
          <a:p>
            <a:pPr indent="0" lvl="0" marL="0" rtl="0" algn="l">
              <a:lnSpc>
                <a:spcPct val="100000"/>
              </a:lnSpc>
              <a:spcBef>
                <a:spcPts val="0"/>
              </a:spcBef>
              <a:spcAft>
                <a:spcPts val="0"/>
              </a:spcAft>
              <a:buClr>
                <a:srgbClr val="0F3A67"/>
              </a:buClr>
              <a:buSzPts val="2400"/>
              <a:buNone/>
            </a:pPr>
            <a:r>
              <a:rPr lang="en" sz="2400">
                <a:solidFill>
                  <a:srgbClr val="0F3A67"/>
                </a:solidFill>
              </a:rPr>
              <a:t>The 2010 net undercount rate for very young Latino children was </a:t>
            </a:r>
            <a:r>
              <a:rPr lang="en" sz="2400">
                <a:solidFill>
                  <a:schemeClr val="accent5"/>
                </a:solidFill>
              </a:rPr>
              <a:t>7.1%</a:t>
            </a:r>
            <a:r>
              <a:rPr lang="en" sz="2400"/>
              <a:t>, and </a:t>
            </a:r>
            <a:r>
              <a:rPr lang="en" sz="2400">
                <a:solidFill>
                  <a:schemeClr val="accent5"/>
                </a:solidFill>
              </a:rPr>
              <a:t>6.3% </a:t>
            </a:r>
            <a:r>
              <a:rPr lang="en" sz="2400">
                <a:solidFill>
                  <a:srgbClr val="0F3A67"/>
                </a:solidFill>
              </a:rPr>
              <a:t>for African American children   </a:t>
            </a:r>
            <a:endParaRPr sz="2400"/>
          </a:p>
          <a:p>
            <a:pPr indent="0" lvl="0" marL="0" rtl="0" algn="l">
              <a:lnSpc>
                <a:spcPct val="90000"/>
              </a:lnSpc>
              <a:spcBef>
                <a:spcPts val="1000"/>
              </a:spcBef>
              <a:spcAft>
                <a:spcPts val="0"/>
              </a:spcAft>
              <a:buClr>
                <a:schemeClr val="dk1"/>
              </a:buClr>
              <a:buSzPts val="2800"/>
              <a:buNone/>
            </a:pPr>
            <a:r>
              <a:t/>
            </a:r>
            <a:endParaRPr>
              <a:solidFill>
                <a:srgbClr val="0F3A67"/>
              </a:solidFill>
            </a:endParaRPr>
          </a:p>
          <a:p>
            <a:pPr indent="0" lvl="0" marL="0" rtl="0" algn="l">
              <a:lnSpc>
                <a:spcPct val="90000"/>
              </a:lnSpc>
              <a:spcBef>
                <a:spcPts val="1000"/>
              </a:spcBef>
              <a:spcAft>
                <a:spcPts val="1600"/>
              </a:spcAft>
              <a:buClr>
                <a:schemeClr val="dk1"/>
              </a:buClr>
              <a:buSzPts val="2800"/>
              <a:buNone/>
            </a:pPr>
            <a:r>
              <a:t/>
            </a:r>
            <a:endParaRPr>
              <a:solidFill>
                <a:srgbClr val="0F3A67"/>
              </a:solidFill>
            </a:endParaRPr>
          </a:p>
        </p:txBody>
      </p:sp>
      <p:sp>
        <p:nvSpPr>
          <p:cNvPr id="236" name="Google Shape;236;p39"/>
          <p:cNvSpPr/>
          <p:nvPr/>
        </p:nvSpPr>
        <p:spPr>
          <a:xfrm>
            <a:off x="1110475" y="4226000"/>
            <a:ext cx="3667200" cy="7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 sz="1200" u="none" cap="none" strike="noStrike">
                <a:solidFill>
                  <a:srgbClr val="7F7F7F"/>
                </a:solidFill>
                <a:latin typeface="Tahoma"/>
                <a:ea typeface="Tahoma"/>
                <a:cs typeface="Tahoma"/>
                <a:sym typeface="Tahoma"/>
              </a:rPr>
              <a:t>Source:  Child Trends Hispanic Institute and NALEO Educational Fund, </a:t>
            </a:r>
            <a:r>
              <a:rPr b="0" i="1" lang="en" sz="1200" u="none" cap="none" strike="noStrike">
                <a:solidFill>
                  <a:srgbClr val="7F7F7F"/>
                </a:solidFill>
                <a:latin typeface="Tahoma"/>
                <a:ea typeface="Tahoma"/>
                <a:cs typeface="Tahoma"/>
                <a:sym typeface="Tahoma"/>
              </a:rPr>
              <a:t>The Invisible Ones: How Latino Children are Left out of our Nation’s Census Count</a:t>
            </a:r>
            <a:r>
              <a:rPr b="0" i="0" lang="en" sz="1200" u="none" cap="none" strike="noStrike">
                <a:solidFill>
                  <a:srgbClr val="7F7F7F"/>
                </a:solidFill>
                <a:latin typeface="Tahoma"/>
                <a:ea typeface="Tahoma"/>
                <a:cs typeface="Tahoma"/>
                <a:sym typeface="Tahoma"/>
              </a:rPr>
              <a:t>.</a:t>
            </a:r>
            <a:endParaRPr b="0" i="0" sz="1200" u="none" cap="none" strike="noStrike">
              <a:solidFill>
                <a:srgbClr val="000000"/>
              </a:solidFill>
              <a:latin typeface="Arial"/>
              <a:ea typeface="Arial"/>
              <a:cs typeface="Arial"/>
              <a:sym typeface="Arial"/>
            </a:endParaRPr>
          </a:p>
        </p:txBody>
      </p:sp>
      <p:sp>
        <p:nvSpPr>
          <p:cNvPr id="237" name="Google Shape;237;p39"/>
          <p:cNvSpPr/>
          <p:nvPr/>
        </p:nvSpPr>
        <p:spPr>
          <a:xfrm>
            <a:off x="0" y="309150"/>
            <a:ext cx="9144000" cy="98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Work Sans SemiBold"/>
                <a:ea typeface="Work Sans SemiBold"/>
                <a:cs typeface="Work Sans SemiBold"/>
                <a:sym typeface="Work Sans SemiBold"/>
              </a:rPr>
              <a:t>Very young children are most likely to be excluded from the Census count</a:t>
            </a:r>
            <a:endParaRPr b="0" i="0" sz="3000" u="none" cap="none" strike="noStrike">
              <a:solidFill>
                <a:schemeClr val="dk1"/>
              </a:solidFill>
              <a:latin typeface="Work Sans SemiBold"/>
              <a:ea typeface="Work Sans SemiBold"/>
              <a:cs typeface="Work Sans SemiBold"/>
              <a:sym typeface="Work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628652" y="273848"/>
            <a:ext cx="78660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400"/>
              <a:buFont typeface="Tahoma"/>
              <a:buNone/>
            </a:pPr>
            <a:r>
              <a:rPr lang="en" sz="3000">
                <a:solidFill>
                  <a:schemeClr val="dk1"/>
                </a:solidFill>
              </a:rPr>
              <a:t>Current state of the citizenship question</a:t>
            </a:r>
            <a:endParaRPr sz="3000">
              <a:solidFill>
                <a:schemeClr val="dk1"/>
              </a:solidFill>
            </a:endParaRPr>
          </a:p>
        </p:txBody>
      </p:sp>
      <p:sp>
        <p:nvSpPr>
          <p:cNvPr id="243" name="Google Shape;243;p40"/>
          <p:cNvSpPr txBox="1"/>
          <p:nvPr>
            <p:ph idx="1" type="body"/>
          </p:nvPr>
        </p:nvSpPr>
        <p:spPr>
          <a:xfrm>
            <a:off x="485475" y="1059650"/>
            <a:ext cx="8152500" cy="37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400"/>
              <a:buNone/>
            </a:pPr>
            <a:r>
              <a:rPr lang="en" sz="2200">
                <a:solidFill>
                  <a:srgbClr val="000000"/>
                </a:solidFill>
              </a:rPr>
              <a:t>As a result of the June 27 U.S. Supreme Court ruling, the Administration will not add a question on U.S. citizenship to Census 2020.</a:t>
            </a:r>
            <a:endParaRPr sz="2200">
              <a:solidFill>
                <a:srgbClr val="000000"/>
              </a:solidFill>
            </a:endParaRPr>
          </a:p>
          <a:p>
            <a:pPr indent="0" lvl="0" marL="0" rtl="0" algn="l">
              <a:lnSpc>
                <a:spcPct val="90000"/>
              </a:lnSpc>
              <a:spcBef>
                <a:spcPts val="1000"/>
              </a:spcBef>
              <a:spcAft>
                <a:spcPts val="0"/>
              </a:spcAft>
              <a:buClr>
                <a:srgbClr val="002060"/>
              </a:buClr>
              <a:buSzPts val="2400"/>
              <a:buNone/>
            </a:pPr>
            <a:r>
              <a:rPr lang="en" sz="2200">
                <a:solidFill>
                  <a:srgbClr val="000000"/>
                </a:solidFill>
              </a:rPr>
              <a:t>Judges in all three lower court cases (New York, Maryland, California) issued orders to permanently block:</a:t>
            </a:r>
            <a:endParaRPr sz="2200">
              <a:solidFill>
                <a:srgbClr val="000000"/>
              </a:solidFill>
            </a:endParaRPr>
          </a:p>
          <a:p>
            <a:pPr indent="-254000" lvl="0" marL="3086100" rtl="0" algn="l">
              <a:lnSpc>
                <a:spcPct val="90000"/>
              </a:lnSpc>
              <a:spcBef>
                <a:spcPts val="1000"/>
              </a:spcBef>
              <a:spcAft>
                <a:spcPts val="0"/>
              </a:spcAft>
              <a:buClr>
                <a:srgbClr val="000000"/>
              </a:buClr>
              <a:buSzPts val="2200"/>
              <a:buChar char="●"/>
            </a:pPr>
            <a:r>
              <a:rPr lang="en" sz="2200">
                <a:solidFill>
                  <a:srgbClr val="000000"/>
                </a:solidFill>
              </a:rPr>
              <a:t>Addition of the citizenship question or any effort to ask about citizenship on 2020 Census</a:t>
            </a:r>
            <a:endParaRPr sz="2200">
              <a:solidFill>
                <a:srgbClr val="000000"/>
              </a:solidFill>
            </a:endParaRPr>
          </a:p>
          <a:p>
            <a:pPr indent="-215900" lvl="0" marL="3028950" rtl="0" algn="l">
              <a:lnSpc>
                <a:spcPct val="90000"/>
              </a:lnSpc>
              <a:spcBef>
                <a:spcPts val="1000"/>
              </a:spcBef>
              <a:spcAft>
                <a:spcPts val="0"/>
              </a:spcAft>
              <a:buClr>
                <a:srgbClr val="000000"/>
              </a:buClr>
              <a:buSzPts val="2200"/>
              <a:buChar char="●"/>
            </a:pPr>
            <a:r>
              <a:rPr lang="en" sz="2200">
                <a:solidFill>
                  <a:srgbClr val="000000"/>
                </a:solidFill>
              </a:rPr>
              <a:t>Any delay in the printing of Census questionnaires after June 30.</a:t>
            </a:r>
            <a:endParaRPr sz="2200">
              <a:solidFill>
                <a:srgbClr val="002060"/>
              </a:solidFill>
            </a:endParaRPr>
          </a:p>
        </p:txBody>
      </p:sp>
      <p:pic>
        <p:nvPicPr>
          <p:cNvPr id="244" name="Google Shape;244;p40"/>
          <p:cNvPicPr preferRelativeResize="0"/>
          <p:nvPr/>
        </p:nvPicPr>
        <p:blipFill rotWithShape="1">
          <a:blip r:embed="rId3">
            <a:alphaModFix/>
          </a:blip>
          <a:srcRect b="0" l="0" r="0" t="0"/>
          <a:stretch/>
        </p:blipFill>
        <p:spPr>
          <a:xfrm>
            <a:off x="729775" y="2875275"/>
            <a:ext cx="1844825" cy="1844801"/>
          </a:xfrm>
          <a:prstGeom prst="rect">
            <a:avLst/>
          </a:prstGeom>
          <a:noFill/>
          <a:ln>
            <a:noFill/>
          </a:ln>
          <a:effectLst>
            <a:outerShdw blurRad="292100" rotWithShape="0" algn="tl" dir="2700000" dist="139700">
              <a:srgbClr val="333333">
                <a:alpha val="6431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61975" y="168100"/>
            <a:ext cx="9877800" cy="1112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400"/>
              <a:buFont typeface="Tahoma"/>
              <a:buNone/>
            </a:pPr>
            <a:r>
              <a:rPr b="1" lang="en" sz="3600">
                <a:solidFill>
                  <a:srgbClr val="7EBEA4"/>
                </a:solidFill>
              </a:rPr>
              <a:t>Census Confide</a:t>
            </a:r>
            <a:r>
              <a:rPr b="1" lang="en" sz="3600">
                <a:solidFill>
                  <a:srgbClr val="7EBEA4"/>
                </a:solidFill>
              </a:rPr>
              <a:t>ntiality (Confidencialidad)</a:t>
            </a:r>
            <a:endParaRPr b="1" sz="3600">
              <a:solidFill>
                <a:srgbClr val="7EBEA4"/>
              </a:solidFill>
            </a:endParaRPr>
          </a:p>
          <a:p>
            <a:pPr indent="0" lvl="0" marL="0" rtl="0" algn="l">
              <a:lnSpc>
                <a:spcPct val="90000"/>
              </a:lnSpc>
              <a:spcBef>
                <a:spcPts val="0"/>
              </a:spcBef>
              <a:spcAft>
                <a:spcPts val="0"/>
              </a:spcAft>
              <a:buClr>
                <a:srgbClr val="0070C0"/>
              </a:buClr>
              <a:buSzPts val="4400"/>
              <a:buFont typeface="Tahoma"/>
              <a:buNone/>
            </a:pPr>
            <a:r>
              <a:t/>
            </a:r>
            <a:endParaRPr b="1" sz="3600">
              <a:solidFill>
                <a:srgbClr val="7EBEA4"/>
              </a:solidFill>
            </a:endParaRPr>
          </a:p>
        </p:txBody>
      </p:sp>
      <p:sp>
        <p:nvSpPr>
          <p:cNvPr id="250" name="Google Shape;250;p41"/>
          <p:cNvSpPr txBox="1"/>
          <p:nvPr>
            <p:ph idx="1" type="body"/>
          </p:nvPr>
        </p:nvSpPr>
        <p:spPr>
          <a:xfrm>
            <a:off x="837900" y="1005550"/>
            <a:ext cx="7468200" cy="37974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
              <a:t> </a:t>
            </a:r>
            <a:endParaRPr/>
          </a:p>
        </p:txBody>
      </p:sp>
      <p:sp>
        <p:nvSpPr>
          <p:cNvPr id="251" name="Google Shape;251;p41"/>
          <p:cNvSpPr txBox="1"/>
          <p:nvPr/>
        </p:nvSpPr>
        <p:spPr>
          <a:xfrm>
            <a:off x="-3740725" y="33251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2" name="Google Shape;252;p41"/>
          <p:cNvSpPr txBox="1"/>
          <p:nvPr/>
        </p:nvSpPr>
        <p:spPr>
          <a:xfrm>
            <a:off x="552850" y="1005550"/>
            <a:ext cx="7645800" cy="34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F3A67"/>
                </a:solidFill>
              </a:rPr>
              <a:t>Under Title 13 of U.S. Code:​</a:t>
            </a:r>
            <a:endParaRPr sz="1800">
              <a:solidFill>
                <a:srgbClr val="0F3A67"/>
              </a:solidFill>
            </a:endParaRPr>
          </a:p>
          <a:p>
            <a:pPr indent="0" lvl="0" marL="0" rtl="0" algn="l">
              <a:spcBef>
                <a:spcPts val="0"/>
              </a:spcBef>
              <a:spcAft>
                <a:spcPts val="0"/>
              </a:spcAft>
              <a:buNone/>
            </a:pPr>
            <a:r>
              <a:t/>
            </a:r>
            <a:endParaRPr sz="1800">
              <a:solidFill>
                <a:srgbClr val="0F3A67"/>
              </a:solidFill>
            </a:endParaRPr>
          </a:p>
          <a:p>
            <a:pPr indent="-342900" lvl="0" marL="457200" rtl="0" algn="l">
              <a:spcBef>
                <a:spcPts val="0"/>
              </a:spcBef>
              <a:spcAft>
                <a:spcPts val="0"/>
              </a:spcAft>
              <a:buClr>
                <a:srgbClr val="0F3A67"/>
              </a:buClr>
              <a:buSzPts val="1800"/>
              <a:buChar char="●"/>
            </a:pPr>
            <a:r>
              <a:rPr lang="en" sz="1800">
                <a:solidFill>
                  <a:srgbClr val="0F3A67"/>
                </a:solidFill>
              </a:rPr>
              <a:t>​Census data can only be used for </a:t>
            </a:r>
            <a:r>
              <a:rPr lang="en" sz="1800">
                <a:solidFill>
                  <a:srgbClr val="0F3A67"/>
                </a:solidFill>
                <a:highlight>
                  <a:srgbClr val="FF9900"/>
                </a:highlight>
              </a:rPr>
              <a:t>statistical purposes</a:t>
            </a:r>
            <a:r>
              <a:rPr lang="en" sz="1800">
                <a:solidFill>
                  <a:srgbClr val="0F3A67"/>
                </a:solidFill>
              </a:rPr>
              <a:t>; personal information cannot be used against respondents in court or by a government agency.​</a:t>
            </a:r>
            <a:endParaRPr sz="1800">
              <a:solidFill>
                <a:srgbClr val="0F3A67"/>
              </a:solidFill>
            </a:endParaRPr>
          </a:p>
          <a:p>
            <a:pPr indent="0" lvl="0" marL="457200" rtl="0" algn="l">
              <a:spcBef>
                <a:spcPts val="0"/>
              </a:spcBef>
              <a:spcAft>
                <a:spcPts val="0"/>
              </a:spcAft>
              <a:buNone/>
            </a:pPr>
            <a:r>
              <a:t/>
            </a:r>
            <a:endParaRPr sz="1800">
              <a:solidFill>
                <a:srgbClr val="0F3A67"/>
              </a:solidFill>
            </a:endParaRPr>
          </a:p>
          <a:p>
            <a:pPr indent="-342900" lvl="0" marL="457200" rtl="0" algn="l">
              <a:spcBef>
                <a:spcPts val="0"/>
              </a:spcBef>
              <a:spcAft>
                <a:spcPts val="0"/>
              </a:spcAft>
              <a:buClr>
                <a:srgbClr val="0F3A67"/>
              </a:buClr>
              <a:buSzPts val="1800"/>
              <a:buChar char="●"/>
            </a:pPr>
            <a:r>
              <a:rPr lang="en" sz="1800">
                <a:solidFill>
                  <a:srgbClr val="0F3A67"/>
                </a:solidFill>
              </a:rPr>
              <a:t>​Personal census information cannot be disclosed for </a:t>
            </a:r>
            <a:r>
              <a:rPr lang="en" sz="1800">
                <a:solidFill>
                  <a:srgbClr val="0F3A67"/>
                </a:solidFill>
                <a:highlight>
                  <a:srgbClr val="FF9900"/>
                </a:highlight>
              </a:rPr>
              <a:t>72 years</a:t>
            </a:r>
            <a:r>
              <a:rPr lang="en" sz="1800">
                <a:solidFill>
                  <a:srgbClr val="0F3A67"/>
                </a:solidFill>
              </a:rPr>
              <a:t> (includes names, addresses, and telephone numbers).​</a:t>
            </a:r>
            <a:endParaRPr sz="1800">
              <a:solidFill>
                <a:srgbClr val="0F3A67"/>
              </a:solidFill>
            </a:endParaRPr>
          </a:p>
          <a:p>
            <a:pPr indent="0" lvl="0" marL="0" rtl="0" algn="l">
              <a:spcBef>
                <a:spcPts val="0"/>
              </a:spcBef>
              <a:spcAft>
                <a:spcPts val="0"/>
              </a:spcAft>
              <a:buNone/>
            </a:pPr>
            <a:r>
              <a:t/>
            </a:r>
            <a:endParaRPr sz="1800">
              <a:solidFill>
                <a:srgbClr val="0F3A67"/>
              </a:solidFill>
            </a:endParaRPr>
          </a:p>
          <a:p>
            <a:pPr indent="-342900" lvl="0" marL="457200" rtl="0" algn="l">
              <a:spcBef>
                <a:spcPts val="0"/>
              </a:spcBef>
              <a:spcAft>
                <a:spcPts val="0"/>
              </a:spcAft>
              <a:buClr>
                <a:srgbClr val="0F3A67"/>
              </a:buClr>
              <a:buSzPts val="1800"/>
              <a:buChar char="●"/>
            </a:pPr>
            <a:r>
              <a:rPr lang="en" sz="1800">
                <a:solidFill>
                  <a:srgbClr val="0F3A67"/>
                </a:solidFill>
              </a:rPr>
              <a:t>​Census Bureau staff who have access to personal information are sworn for life to protect confidentiality.​</a:t>
            </a:r>
            <a:endParaRPr sz="1800">
              <a:solidFill>
                <a:srgbClr val="0F3A67"/>
              </a:solidFill>
            </a:endParaRPr>
          </a:p>
          <a:p>
            <a:pPr indent="0" lvl="0" marL="457200" rtl="0" algn="l">
              <a:spcBef>
                <a:spcPts val="0"/>
              </a:spcBef>
              <a:spcAft>
                <a:spcPts val="0"/>
              </a:spcAft>
              <a:buNone/>
            </a:pPr>
            <a:r>
              <a:t/>
            </a:r>
            <a:endParaRPr sz="1800">
              <a:solidFill>
                <a:srgbClr val="0F3A67"/>
              </a:solidFill>
            </a:endParaRPr>
          </a:p>
          <a:p>
            <a:pPr indent="-342900" lvl="0" marL="457200" rtl="0" algn="l">
              <a:spcBef>
                <a:spcPts val="0"/>
              </a:spcBef>
              <a:spcAft>
                <a:spcPts val="0"/>
              </a:spcAft>
              <a:buClr>
                <a:srgbClr val="0F3A67"/>
              </a:buClr>
              <a:buSzPts val="1800"/>
              <a:buChar char="●"/>
            </a:pPr>
            <a:r>
              <a:rPr lang="en" sz="1800">
                <a:solidFill>
                  <a:srgbClr val="0F3A67"/>
                </a:solidFill>
              </a:rPr>
              <a:t>Sworn staff are subject to a $250,000 fine and/or up to five years in prison for wrongful disclosure of information.​</a:t>
            </a:r>
            <a:endParaRPr sz="1800">
              <a:solidFill>
                <a:srgbClr val="0F3A67"/>
              </a:solidFill>
            </a:endParaRPr>
          </a:p>
          <a:p>
            <a:pPr indent="0" lvl="0" marL="457200" rtl="0" algn="l">
              <a:spcBef>
                <a:spcPts val="0"/>
              </a:spcBef>
              <a:spcAft>
                <a:spcPts val="0"/>
              </a:spcAft>
              <a:buNone/>
            </a:pPr>
            <a:r>
              <a:t/>
            </a:r>
            <a:endParaRPr sz="1800">
              <a:solidFill>
                <a:srgbClr val="0F3A67"/>
              </a:solidFill>
            </a:endParaRPr>
          </a:p>
          <a:p>
            <a:pPr indent="0" lvl="0" marL="457200" rtl="0" algn="l">
              <a:spcBef>
                <a:spcPts val="0"/>
              </a:spcBef>
              <a:spcAft>
                <a:spcPts val="0"/>
              </a:spcAft>
              <a:buNone/>
            </a:pPr>
            <a:r>
              <a:t/>
            </a:r>
            <a:endParaRPr sz="1800">
              <a:solidFill>
                <a:srgbClr val="0F3A67"/>
              </a:solidFill>
            </a:endParaRPr>
          </a:p>
        </p:txBody>
      </p:sp>
      <p:sp>
        <p:nvSpPr>
          <p:cNvPr id="253" name="Google Shape;253;p41"/>
          <p:cNvSpPr txBox="1"/>
          <p:nvPr/>
        </p:nvSpPr>
        <p:spPr>
          <a:xfrm>
            <a:off x="5405650" y="4640350"/>
            <a:ext cx="2793000" cy="16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Source: NALEO Educational Fund </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223100" y="84325"/>
            <a:ext cx="8514600" cy="1183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400"/>
              <a:buFont typeface="Tahoma"/>
              <a:buNone/>
            </a:pPr>
            <a:r>
              <a:rPr lang="en" sz="4800">
                <a:solidFill>
                  <a:srgbClr val="7EBEA4"/>
                </a:solidFill>
              </a:rPr>
              <a:t>Census Protection</a:t>
            </a:r>
            <a:endParaRPr sz="4800">
              <a:solidFill>
                <a:srgbClr val="7EBEA4"/>
              </a:solidFill>
            </a:endParaRPr>
          </a:p>
        </p:txBody>
      </p:sp>
      <p:sp>
        <p:nvSpPr>
          <p:cNvPr id="259" name="Google Shape;259;p42"/>
          <p:cNvSpPr txBox="1"/>
          <p:nvPr>
            <p:ph idx="1" type="body"/>
          </p:nvPr>
        </p:nvSpPr>
        <p:spPr>
          <a:xfrm>
            <a:off x="435750" y="84325"/>
            <a:ext cx="7468200" cy="354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2400">
              <a:solidFill>
                <a:srgbClr val="002060"/>
              </a:solidFill>
            </a:endParaRPr>
          </a:p>
          <a:p>
            <a:pPr indent="0" lvl="0" marL="0" rtl="0" algn="l">
              <a:lnSpc>
                <a:spcPct val="90000"/>
              </a:lnSpc>
              <a:spcBef>
                <a:spcPts val="1000"/>
              </a:spcBef>
              <a:spcAft>
                <a:spcPts val="0"/>
              </a:spcAft>
              <a:buNone/>
            </a:pPr>
            <a:r>
              <a:t/>
            </a:r>
            <a:endParaRPr sz="2400">
              <a:solidFill>
                <a:srgbClr val="002060"/>
              </a:solidFill>
            </a:endParaRPr>
          </a:p>
          <a:p>
            <a:pPr indent="-381000" lvl="0" marL="457200" rtl="0" algn="l">
              <a:lnSpc>
                <a:spcPct val="90000"/>
              </a:lnSpc>
              <a:spcBef>
                <a:spcPts val="1000"/>
              </a:spcBef>
              <a:spcAft>
                <a:spcPts val="0"/>
              </a:spcAft>
              <a:buClr>
                <a:srgbClr val="002060"/>
              </a:buClr>
              <a:buSzPts val="2400"/>
              <a:buChar char="●"/>
            </a:pPr>
            <a:r>
              <a:rPr lang="en" sz="2400">
                <a:solidFill>
                  <a:srgbClr val="002060"/>
                </a:solidFill>
              </a:rPr>
              <a:t>The form does not cost anything</a:t>
            </a:r>
            <a:endParaRPr sz="2400">
              <a:solidFill>
                <a:srgbClr val="002060"/>
              </a:solidFill>
            </a:endParaRPr>
          </a:p>
          <a:p>
            <a:pPr indent="-381000" lvl="0" marL="457200" rtl="0" algn="l">
              <a:lnSpc>
                <a:spcPct val="90000"/>
              </a:lnSpc>
              <a:spcBef>
                <a:spcPts val="0"/>
              </a:spcBef>
              <a:spcAft>
                <a:spcPts val="0"/>
              </a:spcAft>
              <a:buClr>
                <a:srgbClr val="002060"/>
              </a:buClr>
              <a:buSzPts val="2400"/>
              <a:buChar char="●"/>
            </a:pPr>
            <a:r>
              <a:rPr lang="en" sz="2400">
                <a:solidFill>
                  <a:srgbClr val="002060"/>
                </a:solidFill>
              </a:rPr>
              <a:t>Enumerators are people hired by the US Census to follow up with you in case you did not fill out the from between March 13-end of May.</a:t>
            </a:r>
            <a:endParaRPr sz="2400">
              <a:solidFill>
                <a:srgbClr val="002060"/>
              </a:solidFill>
            </a:endParaRPr>
          </a:p>
          <a:p>
            <a:pPr indent="-381000" lvl="0" marL="457200" rtl="0" algn="l">
              <a:lnSpc>
                <a:spcPct val="90000"/>
              </a:lnSpc>
              <a:spcBef>
                <a:spcPts val="0"/>
              </a:spcBef>
              <a:spcAft>
                <a:spcPts val="0"/>
              </a:spcAft>
              <a:buClr>
                <a:srgbClr val="002060"/>
              </a:buClr>
              <a:buSzPts val="2400"/>
              <a:buChar char="●"/>
            </a:pPr>
            <a:r>
              <a:rPr lang="en" sz="2400">
                <a:solidFill>
                  <a:srgbClr val="002060"/>
                </a:solidFill>
              </a:rPr>
              <a:t>Census Bureau online or in person enumerators should NOT ask for any confidential information such as: Social Security Number, immigration status or requesting access to financial information.</a:t>
            </a:r>
            <a:endParaRPr sz="2400">
              <a:solidFill>
                <a:srgbClr val="002060"/>
              </a:solidFill>
            </a:endParaRPr>
          </a:p>
          <a:p>
            <a:pPr indent="-381000" lvl="0" marL="457200" rtl="0" algn="l">
              <a:lnSpc>
                <a:spcPct val="90000"/>
              </a:lnSpc>
              <a:spcBef>
                <a:spcPts val="0"/>
              </a:spcBef>
              <a:spcAft>
                <a:spcPts val="0"/>
              </a:spcAft>
              <a:buClr>
                <a:srgbClr val="002060"/>
              </a:buClr>
              <a:buSzPts val="2400"/>
              <a:buChar char="●"/>
            </a:pPr>
            <a:r>
              <a:rPr lang="en" sz="2400">
                <a:solidFill>
                  <a:srgbClr val="002060"/>
                </a:solidFill>
              </a:rPr>
              <a:t>Census Bureau online or in person enumerators will NOT ask for money or donations.</a:t>
            </a:r>
            <a:endParaRPr sz="2400">
              <a:solidFill>
                <a:srgbClr val="002060"/>
              </a:solidFill>
            </a:endParaRPr>
          </a:p>
          <a:p>
            <a:pPr indent="0" lvl="0" marL="457200" rtl="0" algn="l">
              <a:lnSpc>
                <a:spcPct val="90000"/>
              </a:lnSpc>
              <a:spcBef>
                <a:spcPts val="1000"/>
              </a:spcBef>
              <a:spcAft>
                <a:spcPts val="0"/>
              </a:spcAft>
              <a:buNone/>
            </a:pPr>
            <a:r>
              <a:t/>
            </a:r>
            <a:endParaRPr sz="2400">
              <a:solidFill>
                <a:srgbClr val="002060"/>
              </a:solidFill>
            </a:endParaRPr>
          </a:p>
          <a:p>
            <a:pPr indent="0" lvl="0" marL="0" rtl="0" algn="l">
              <a:lnSpc>
                <a:spcPct val="115000"/>
              </a:lnSpc>
              <a:spcBef>
                <a:spcPts val="800"/>
              </a:spcBef>
              <a:spcAft>
                <a:spcPts val="0"/>
              </a:spcAft>
              <a:buNone/>
            </a:pP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t/>
            </a:r>
            <a:endParaRPr sz="2400">
              <a:solidFill>
                <a:srgbClr val="002060"/>
              </a:solidFill>
            </a:endParaRPr>
          </a:p>
          <a:p>
            <a:pPr indent="0" lvl="0" marL="0" rtl="0" algn="l">
              <a:lnSpc>
                <a:spcPct val="90000"/>
              </a:lnSpc>
              <a:spcBef>
                <a:spcPts val="1000"/>
              </a:spcBef>
              <a:spcAft>
                <a:spcPts val="0"/>
              </a:spcAft>
              <a:buNone/>
            </a:pPr>
            <a:r>
              <a:t/>
            </a:r>
            <a:endParaRPr sz="240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628652" y="273848"/>
            <a:ext cx="78660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400"/>
              <a:buFont typeface="Tahoma"/>
              <a:buNone/>
            </a:pPr>
            <a:r>
              <a:rPr lang="en" sz="3000">
                <a:solidFill>
                  <a:srgbClr val="7EBEA4"/>
                </a:solidFill>
              </a:rPr>
              <a:t>Census Protection</a:t>
            </a:r>
            <a:endParaRPr sz="3000">
              <a:solidFill>
                <a:srgbClr val="7EBEA4"/>
              </a:solidFill>
            </a:endParaRPr>
          </a:p>
        </p:txBody>
      </p:sp>
      <p:sp>
        <p:nvSpPr>
          <p:cNvPr id="265" name="Google Shape;265;p43"/>
          <p:cNvSpPr txBox="1"/>
          <p:nvPr>
            <p:ph idx="1" type="body"/>
          </p:nvPr>
        </p:nvSpPr>
        <p:spPr>
          <a:xfrm>
            <a:off x="447125" y="1067525"/>
            <a:ext cx="4815900" cy="37974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Clr>
                <a:srgbClr val="002060"/>
              </a:buClr>
              <a:buSzPts val="1800"/>
              <a:buChar char="●"/>
            </a:pPr>
            <a:r>
              <a:rPr lang="en" sz="1800">
                <a:solidFill>
                  <a:srgbClr val="002060"/>
                </a:solidFill>
              </a:rPr>
              <a:t>People will identify themselves as enumerator with the US Census Bureau with an ID. </a:t>
            </a:r>
            <a:endParaRPr sz="1800">
              <a:solidFill>
                <a:srgbClr val="002060"/>
              </a:solidFill>
            </a:endParaRPr>
          </a:p>
          <a:p>
            <a:pPr indent="-342900" lvl="0" marL="457200" rtl="0" algn="l">
              <a:lnSpc>
                <a:spcPct val="90000"/>
              </a:lnSpc>
              <a:spcBef>
                <a:spcPts val="0"/>
              </a:spcBef>
              <a:spcAft>
                <a:spcPts val="0"/>
              </a:spcAft>
              <a:buClr>
                <a:srgbClr val="002060"/>
              </a:buClr>
              <a:buSzPts val="1800"/>
              <a:buChar char="●"/>
            </a:pPr>
            <a:r>
              <a:rPr lang="en" sz="1800">
                <a:solidFill>
                  <a:srgbClr val="002060"/>
                </a:solidFill>
              </a:rPr>
              <a:t>If someone comes to your door pretending to be an enumerator, you can: </a:t>
            </a:r>
            <a:endParaRPr sz="1800">
              <a:solidFill>
                <a:srgbClr val="002060"/>
              </a:solidFill>
            </a:endParaRPr>
          </a:p>
          <a:p>
            <a:pPr indent="-342900" lvl="1" marL="914400" rtl="0" algn="l">
              <a:lnSpc>
                <a:spcPct val="90000"/>
              </a:lnSpc>
              <a:spcBef>
                <a:spcPts val="0"/>
              </a:spcBef>
              <a:spcAft>
                <a:spcPts val="0"/>
              </a:spcAft>
              <a:buClr>
                <a:srgbClr val="002060"/>
              </a:buClr>
              <a:buSzPts val="1800"/>
              <a:buChar char="○"/>
            </a:pPr>
            <a:r>
              <a:rPr lang="en" sz="1800">
                <a:solidFill>
                  <a:srgbClr val="002060"/>
                </a:solidFill>
              </a:rPr>
              <a:t>Call NALEO’s Census Hotline at 877-el censo or 877-352-3676. </a:t>
            </a:r>
            <a:endParaRPr sz="1800">
              <a:solidFill>
                <a:srgbClr val="002060"/>
              </a:solidFill>
            </a:endParaRPr>
          </a:p>
          <a:p>
            <a:pPr indent="-342900" lvl="1" marL="914400" rtl="0" algn="l">
              <a:lnSpc>
                <a:spcPct val="90000"/>
              </a:lnSpc>
              <a:spcBef>
                <a:spcPts val="0"/>
              </a:spcBef>
              <a:spcAft>
                <a:spcPts val="0"/>
              </a:spcAft>
              <a:buClr>
                <a:srgbClr val="002060"/>
              </a:buClr>
              <a:buSzPts val="1800"/>
              <a:buChar char="○"/>
            </a:pPr>
            <a:r>
              <a:rPr lang="en" sz="1800">
                <a:solidFill>
                  <a:srgbClr val="002060"/>
                </a:solidFill>
              </a:rPr>
              <a:t>Call the Census Bureau @ 800-923-8282</a:t>
            </a:r>
            <a:endParaRPr sz="1800">
              <a:solidFill>
                <a:srgbClr val="002060"/>
              </a:solidFill>
            </a:endParaRPr>
          </a:p>
          <a:p>
            <a:pPr indent="-342900" lvl="1" marL="914400" rtl="0" algn="l">
              <a:lnSpc>
                <a:spcPct val="90000"/>
              </a:lnSpc>
              <a:spcBef>
                <a:spcPts val="0"/>
              </a:spcBef>
              <a:spcAft>
                <a:spcPts val="0"/>
              </a:spcAft>
              <a:buClr>
                <a:srgbClr val="002060"/>
              </a:buClr>
              <a:buSzPts val="1800"/>
              <a:buChar char="○"/>
            </a:pPr>
            <a:r>
              <a:rPr lang="en" sz="1800">
                <a:solidFill>
                  <a:srgbClr val="002060"/>
                </a:solidFill>
              </a:rPr>
              <a:t>Reach out to us! Dmeza@bakerripley.org</a:t>
            </a:r>
            <a:endParaRPr sz="1800">
              <a:solidFill>
                <a:srgbClr val="002060"/>
              </a:solidFill>
            </a:endParaRPr>
          </a:p>
        </p:txBody>
      </p:sp>
      <p:pic>
        <p:nvPicPr>
          <p:cNvPr id="266" name="Google Shape;266;p43"/>
          <p:cNvPicPr preferRelativeResize="0"/>
          <p:nvPr/>
        </p:nvPicPr>
        <p:blipFill>
          <a:blip r:embed="rId3">
            <a:alphaModFix/>
          </a:blip>
          <a:stretch>
            <a:fillRect/>
          </a:stretch>
        </p:blipFill>
        <p:spPr>
          <a:xfrm>
            <a:off x="6661825" y="2770126"/>
            <a:ext cx="2072724" cy="2159829"/>
          </a:xfrm>
          <a:prstGeom prst="rect">
            <a:avLst/>
          </a:prstGeom>
          <a:noFill/>
          <a:ln>
            <a:noFill/>
          </a:ln>
        </p:spPr>
      </p:pic>
      <p:pic>
        <p:nvPicPr>
          <p:cNvPr id="267" name="Google Shape;267;p43"/>
          <p:cNvPicPr preferRelativeResize="0"/>
          <p:nvPr/>
        </p:nvPicPr>
        <p:blipFill rotWithShape="1">
          <a:blip r:embed="rId4">
            <a:alphaModFix/>
          </a:blip>
          <a:srcRect b="3375" l="22159" r="16321" t="3375"/>
          <a:stretch/>
        </p:blipFill>
        <p:spPr>
          <a:xfrm>
            <a:off x="6095975" y="598475"/>
            <a:ext cx="2072725" cy="20420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4"/>
          <p:cNvSpPr/>
          <p:nvPr/>
        </p:nvSpPr>
        <p:spPr>
          <a:xfrm>
            <a:off x="0" y="1406951"/>
            <a:ext cx="9144000" cy="3920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44"/>
          <p:cNvSpPr txBox="1"/>
          <p:nvPr/>
        </p:nvSpPr>
        <p:spPr>
          <a:xfrm>
            <a:off x="194326" y="1470525"/>
            <a:ext cx="5408400" cy="362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 sz="1500" u="none" cap="none" strike="noStrike">
                <a:solidFill>
                  <a:schemeClr val="dk1"/>
                </a:solidFill>
                <a:latin typeface="Work Sans"/>
                <a:ea typeface="Work Sans"/>
                <a:cs typeface="Work Sans"/>
                <a:sym typeface="Work Sans"/>
              </a:rPr>
              <a:t>Fully trained bilingual staff and trusted messengers ready to answer all census related questions, including:</a:t>
            </a:r>
            <a:endParaRPr b="0" i="0" sz="1500" u="none" cap="none" strike="noStrike">
              <a:solidFill>
                <a:schemeClr val="dk1"/>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1600"/>
              <a:buFont typeface="Arial"/>
              <a:buNone/>
            </a:pPr>
            <a:r>
              <a:t/>
            </a:r>
            <a:endParaRPr b="1" i="0" sz="15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Information about Summer 2019 test</a:t>
            </a:r>
            <a:endParaRPr b="0" i="0" sz="16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Census outreach events in your community</a:t>
            </a:r>
            <a:endParaRPr b="0" i="0" sz="16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How and where to apply for Census jobs</a:t>
            </a:r>
            <a:endParaRPr b="0" i="0" sz="16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Up to date information on Census operations and CQ</a:t>
            </a:r>
            <a:endParaRPr b="0" i="0" sz="16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Flagging major issues and rapid response referrals</a:t>
            </a:r>
            <a:endParaRPr b="0" i="0" sz="16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Self response methods and non response follow up</a:t>
            </a:r>
            <a:endParaRPr b="0" i="0" sz="1600" u="none" cap="none" strike="noStrike">
              <a:solidFill>
                <a:schemeClr val="dk1"/>
              </a:solidFill>
              <a:latin typeface="Work Sans"/>
              <a:ea typeface="Work Sans"/>
              <a:cs typeface="Work Sans"/>
              <a:sym typeface="Work Sans"/>
            </a:endParaRPr>
          </a:p>
          <a:p>
            <a:pPr indent="-273037" lvl="0" marL="285737" marR="0" rtl="0" algn="l">
              <a:lnSpc>
                <a:spcPct val="100000"/>
              </a:lnSpc>
              <a:spcBef>
                <a:spcPts val="0"/>
              </a:spcBef>
              <a:spcAft>
                <a:spcPts val="0"/>
              </a:spcAft>
              <a:buClr>
                <a:schemeClr val="dk1"/>
              </a:buClr>
              <a:buSzPts val="1600"/>
              <a:buFont typeface="Work Sans"/>
              <a:buChar char="✔"/>
            </a:pPr>
            <a:r>
              <a:rPr b="0" i="0" lang="en" sz="1600" u="none" cap="none" strike="noStrike">
                <a:solidFill>
                  <a:schemeClr val="dk1"/>
                </a:solidFill>
                <a:latin typeface="Work Sans"/>
                <a:ea typeface="Work Sans"/>
                <a:cs typeface="Work Sans"/>
                <a:sym typeface="Work Sans"/>
              </a:rPr>
              <a:t>Basic information on questionnaire and who should be included</a:t>
            </a:r>
            <a:endParaRPr b="1" i="0" sz="1600" u="none" cap="none" strike="noStrike">
              <a:solidFill>
                <a:srgbClr val="00A0DD"/>
              </a:solidFill>
              <a:latin typeface="Work Sans"/>
              <a:ea typeface="Work Sans"/>
              <a:cs typeface="Work Sans"/>
              <a:sym typeface="Work Sans"/>
            </a:endParaRPr>
          </a:p>
        </p:txBody>
      </p:sp>
      <p:sp>
        <p:nvSpPr>
          <p:cNvPr id="274" name="Google Shape;274;p44"/>
          <p:cNvSpPr txBox="1"/>
          <p:nvPr/>
        </p:nvSpPr>
        <p:spPr>
          <a:xfrm>
            <a:off x="2679036" y="83641"/>
            <a:ext cx="6400800" cy="1291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E75B5"/>
              </a:buClr>
              <a:buSzPts val="3200"/>
              <a:buFont typeface="Tahoma"/>
              <a:buNone/>
            </a:pPr>
            <a:r>
              <a:rPr b="1" i="0" lang="en" sz="3200" u="none" cap="none" strike="noStrike">
                <a:solidFill>
                  <a:schemeClr val="dk1"/>
                </a:solidFill>
                <a:latin typeface="Work Sans"/>
                <a:ea typeface="Work Sans"/>
                <a:cs typeface="Work Sans"/>
                <a:sym typeface="Work Sans"/>
              </a:rPr>
              <a:t>877-EL-CENSO </a:t>
            </a:r>
            <a:r>
              <a:rPr b="0" i="1" lang="en" sz="1600" u="none" cap="none" strike="noStrike">
                <a:solidFill>
                  <a:schemeClr val="dk1"/>
                </a:solidFill>
                <a:latin typeface="Work Sans"/>
                <a:ea typeface="Work Sans"/>
                <a:cs typeface="Work Sans"/>
                <a:sym typeface="Work Sans"/>
              </a:rPr>
              <a:t>(877-352-3676)</a:t>
            </a:r>
            <a:endParaRPr b="0" i="0" sz="1400" u="none" cap="none" strike="noStrike">
              <a:solidFill>
                <a:schemeClr val="dk1"/>
              </a:solidFill>
              <a:latin typeface="Work Sans"/>
              <a:ea typeface="Work Sans"/>
              <a:cs typeface="Work Sans"/>
              <a:sym typeface="Work Sans"/>
            </a:endParaRPr>
          </a:p>
          <a:p>
            <a:pPr indent="0" lvl="0" marL="0" marR="0" rtl="0" algn="l">
              <a:lnSpc>
                <a:spcPct val="90000"/>
              </a:lnSpc>
              <a:spcBef>
                <a:spcPts val="0"/>
              </a:spcBef>
              <a:spcAft>
                <a:spcPts val="0"/>
              </a:spcAft>
              <a:buClr>
                <a:srgbClr val="1F3864"/>
              </a:buClr>
              <a:buSzPts val="1800"/>
              <a:buFont typeface="Tahoma"/>
              <a:buNone/>
            </a:pPr>
            <a:r>
              <a:rPr b="1" i="0" lang="en" sz="1800" u="none" cap="none" strike="noStrike">
                <a:solidFill>
                  <a:srgbClr val="1F3864"/>
                </a:solidFill>
                <a:latin typeface="Work Sans"/>
                <a:ea typeface="Work Sans"/>
                <a:cs typeface="Work Sans"/>
                <a:sym typeface="Work Sans"/>
              </a:rPr>
              <a:t>Bilingual Census Information Hotline</a:t>
            </a:r>
            <a:endParaRPr b="0" i="0" sz="1400" u="none" cap="none" strike="noStrike">
              <a:solidFill>
                <a:srgbClr val="000000"/>
              </a:solidFill>
              <a:latin typeface="Work Sans"/>
              <a:ea typeface="Work Sans"/>
              <a:cs typeface="Work Sans"/>
              <a:sym typeface="Work Sans"/>
            </a:endParaRPr>
          </a:p>
          <a:p>
            <a:pPr indent="0" lvl="0" marL="0" marR="0" rtl="0" algn="l">
              <a:lnSpc>
                <a:spcPct val="90000"/>
              </a:lnSpc>
              <a:spcBef>
                <a:spcPts val="0"/>
              </a:spcBef>
              <a:spcAft>
                <a:spcPts val="0"/>
              </a:spcAft>
              <a:buClr>
                <a:srgbClr val="1F3864"/>
              </a:buClr>
              <a:buSzPts val="1800"/>
              <a:buFont typeface="Tahoma"/>
              <a:buNone/>
            </a:pPr>
            <a:r>
              <a:rPr b="0" i="0" lang="en" sz="1800" u="none" cap="none" strike="noStrike">
                <a:solidFill>
                  <a:srgbClr val="1F3864"/>
                </a:solidFill>
                <a:latin typeface="Work Sans"/>
                <a:ea typeface="Work Sans"/>
                <a:cs typeface="Work Sans"/>
                <a:sym typeface="Work Sans"/>
              </a:rPr>
              <a:t>Monday – Friday: 8:30 a.m. – 8:30 p.m. ET</a:t>
            </a:r>
            <a:endParaRPr b="0" i="0" sz="1400" u="none" cap="none" strike="noStrike">
              <a:solidFill>
                <a:srgbClr val="000000"/>
              </a:solidFill>
              <a:latin typeface="Work Sans"/>
              <a:ea typeface="Work Sans"/>
              <a:cs typeface="Work Sans"/>
              <a:sym typeface="Work Sans"/>
            </a:endParaRPr>
          </a:p>
        </p:txBody>
      </p:sp>
      <p:pic>
        <p:nvPicPr>
          <p:cNvPr id="275" name="Google Shape;275;p44"/>
          <p:cNvPicPr preferRelativeResize="0"/>
          <p:nvPr/>
        </p:nvPicPr>
        <p:blipFill rotWithShape="1">
          <a:blip r:embed="rId3">
            <a:alphaModFix/>
          </a:blip>
          <a:srcRect b="14492" l="10175" r="60877" t="22712"/>
          <a:stretch/>
        </p:blipFill>
        <p:spPr>
          <a:xfrm>
            <a:off x="5550569" y="3418283"/>
            <a:ext cx="3274675" cy="1498411"/>
          </a:xfrm>
          <a:prstGeom prst="rect">
            <a:avLst/>
          </a:prstGeom>
          <a:noFill/>
          <a:ln>
            <a:noFill/>
          </a:ln>
          <a:effectLst>
            <a:outerShdw blurRad="292100" rotWithShape="0" algn="tl" dir="2700000" dist="139700">
              <a:srgbClr val="333333">
                <a:alpha val="64310"/>
              </a:srgbClr>
            </a:outerShdw>
          </a:effectLst>
        </p:spPr>
      </p:pic>
      <p:pic>
        <p:nvPicPr>
          <p:cNvPr id="276" name="Google Shape;276;p44"/>
          <p:cNvPicPr preferRelativeResize="0"/>
          <p:nvPr/>
        </p:nvPicPr>
        <p:blipFill rotWithShape="1">
          <a:blip r:embed="rId4">
            <a:alphaModFix/>
          </a:blip>
          <a:srcRect b="14289" l="9357" r="56957" t="12728"/>
          <a:stretch/>
        </p:blipFill>
        <p:spPr>
          <a:xfrm>
            <a:off x="5602862" y="1661538"/>
            <a:ext cx="3080081" cy="1407696"/>
          </a:xfrm>
          <a:prstGeom prst="rect">
            <a:avLst/>
          </a:prstGeom>
          <a:noFill/>
          <a:ln>
            <a:noFill/>
          </a:ln>
          <a:effectLst>
            <a:outerShdw blurRad="292100" rotWithShape="0" algn="tl" dir="2700000" dist="139700">
              <a:srgbClr val="333333">
                <a:alpha val="64310"/>
              </a:srgbClr>
            </a:outerShdw>
          </a:effectLst>
        </p:spPr>
      </p:pic>
      <p:pic>
        <p:nvPicPr>
          <p:cNvPr id="277" name="Google Shape;277;p44"/>
          <p:cNvPicPr preferRelativeResize="0"/>
          <p:nvPr/>
        </p:nvPicPr>
        <p:blipFill rotWithShape="1">
          <a:blip r:embed="rId5">
            <a:alphaModFix/>
          </a:blip>
          <a:srcRect b="0" l="0" r="0" t="0"/>
          <a:stretch/>
        </p:blipFill>
        <p:spPr>
          <a:xfrm>
            <a:off x="698270" y="134364"/>
            <a:ext cx="1164977" cy="1164977"/>
          </a:xfrm>
          <a:prstGeom prst="rect">
            <a:avLst/>
          </a:prstGeom>
          <a:noFill/>
          <a:ln>
            <a:noFill/>
          </a:ln>
          <a:effectLst>
            <a:outerShdw blurRad="292100" rotWithShape="0" algn="tl" dir="2700000" dist="139700">
              <a:srgbClr val="333333">
                <a:alpha val="6431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C4587"/>
        </a:solidFill>
      </p:bgPr>
    </p:bg>
    <p:spTree>
      <p:nvGrpSpPr>
        <p:cNvPr id="282" name="Shape 282"/>
        <p:cNvGrpSpPr/>
        <p:nvPr/>
      </p:nvGrpSpPr>
      <p:grpSpPr>
        <a:xfrm>
          <a:off x="0" y="0"/>
          <a:ext cx="0" cy="0"/>
          <a:chOff x="0" y="0"/>
          <a:chExt cx="0" cy="0"/>
        </a:xfrm>
      </p:grpSpPr>
      <p:sp>
        <p:nvSpPr>
          <p:cNvPr id="283" name="Google Shape;283;p45"/>
          <p:cNvSpPr txBox="1"/>
          <p:nvPr/>
        </p:nvSpPr>
        <p:spPr>
          <a:xfrm>
            <a:off x="1312350" y="2769581"/>
            <a:ext cx="6519300" cy="506700"/>
          </a:xfrm>
          <a:prstGeom prst="rect">
            <a:avLst/>
          </a:prstGeom>
          <a:noFill/>
          <a:ln>
            <a:noFill/>
          </a:ln>
        </p:spPr>
        <p:txBody>
          <a:bodyPr anchorCtr="0" anchor="t"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6000"/>
              <a:buFont typeface="Arial"/>
              <a:buNone/>
            </a:pPr>
            <a:r>
              <a:rPr b="1" i="0" lang="en" sz="6000" u="none" cap="none" strike="noStrike">
                <a:solidFill>
                  <a:srgbClr val="FFFFFF"/>
                </a:solidFill>
                <a:latin typeface="Work Sans"/>
                <a:ea typeface="Work Sans"/>
                <a:cs typeface="Work Sans"/>
                <a:sym typeface="Work Sans"/>
              </a:rPr>
              <a:t>Census Dates</a:t>
            </a:r>
            <a:endParaRPr b="1" i="0" sz="6000" u="none" cap="none" strike="noStrike">
              <a:solidFill>
                <a:srgbClr val="FFFFFF"/>
              </a:solidFill>
              <a:latin typeface="Work Sans"/>
              <a:ea typeface="Work Sans"/>
              <a:cs typeface="Work Sans"/>
              <a:sym typeface="Work Sans"/>
            </a:endParaRPr>
          </a:p>
        </p:txBody>
      </p:sp>
      <p:cxnSp>
        <p:nvCxnSpPr>
          <p:cNvPr id="284" name="Google Shape;284;p45"/>
          <p:cNvCxnSpPr/>
          <p:nvPr/>
        </p:nvCxnSpPr>
        <p:spPr>
          <a:xfrm>
            <a:off x="1127600" y="3984994"/>
            <a:ext cx="1589700" cy="13800"/>
          </a:xfrm>
          <a:prstGeom prst="straightConnector1">
            <a:avLst/>
          </a:prstGeom>
          <a:noFill/>
          <a:ln cap="flat" cmpd="sng" w="76200">
            <a:solidFill>
              <a:schemeClr val="lt1"/>
            </a:solidFill>
            <a:prstDash val="solid"/>
            <a:round/>
            <a:headEnd len="sm" w="sm" type="none"/>
            <a:tailEnd len="sm" w="sm" type="none"/>
          </a:ln>
        </p:spPr>
      </p:cxnSp>
      <p:pic>
        <p:nvPicPr>
          <p:cNvPr id="285" name="Google Shape;285;p45"/>
          <p:cNvPicPr preferRelativeResize="0"/>
          <p:nvPr/>
        </p:nvPicPr>
        <p:blipFill rotWithShape="1">
          <a:blip r:embed="rId3">
            <a:alphaModFix/>
          </a:blip>
          <a:srcRect b="0" l="0" r="0" t="0"/>
          <a:stretch/>
        </p:blipFill>
        <p:spPr>
          <a:xfrm>
            <a:off x="0" y="244613"/>
            <a:ext cx="9144000" cy="4654286"/>
          </a:xfrm>
          <a:prstGeom prst="rect">
            <a:avLst/>
          </a:prstGeom>
          <a:noFill/>
          <a:ln>
            <a:noFill/>
          </a:ln>
        </p:spPr>
      </p:pic>
      <p:sp>
        <p:nvSpPr>
          <p:cNvPr id="286" name="Google Shape;286;p45"/>
          <p:cNvSpPr txBox="1"/>
          <p:nvPr/>
        </p:nvSpPr>
        <p:spPr>
          <a:xfrm>
            <a:off x="1874700" y="4505050"/>
            <a:ext cx="55095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Work Sans"/>
                <a:ea typeface="Work Sans"/>
                <a:cs typeface="Work Sans"/>
                <a:sym typeface="Work Sans"/>
              </a:rPr>
              <a:t>Source: Arizona Education News Service</a:t>
            </a:r>
            <a:endParaRPr>
              <a:latin typeface="Work Sans"/>
              <a:ea typeface="Work Sans"/>
              <a:cs typeface="Work Sans"/>
              <a:sym typeface="Work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6"/>
          <p:cNvSpPr txBox="1"/>
          <p:nvPr/>
        </p:nvSpPr>
        <p:spPr>
          <a:xfrm>
            <a:off x="305725" y="422794"/>
            <a:ext cx="6825600" cy="440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E75B5"/>
              </a:buClr>
              <a:buSzPts val="3200"/>
              <a:buFont typeface="Tahoma"/>
              <a:buNone/>
            </a:pPr>
            <a:r>
              <a:rPr b="1" i="0" lang="en" sz="3600" u="none" cap="none" strike="noStrike">
                <a:latin typeface="Tahoma"/>
                <a:ea typeface="Tahoma"/>
                <a:cs typeface="Tahoma"/>
                <a:sym typeface="Tahoma"/>
              </a:rPr>
              <a:t>Key Census 2020 Dates</a:t>
            </a:r>
            <a:endParaRPr b="0" i="0" sz="3600" u="none" cap="none" strike="noStrike">
              <a:latin typeface="Arial"/>
              <a:ea typeface="Arial"/>
              <a:cs typeface="Arial"/>
              <a:sym typeface="Arial"/>
            </a:endParaRPr>
          </a:p>
        </p:txBody>
      </p:sp>
      <p:pic>
        <p:nvPicPr>
          <p:cNvPr id="292" name="Google Shape;292;p46"/>
          <p:cNvPicPr preferRelativeResize="0"/>
          <p:nvPr/>
        </p:nvPicPr>
        <p:blipFill rotWithShape="1">
          <a:blip r:embed="rId3">
            <a:alphaModFix/>
          </a:blip>
          <a:srcRect b="0" l="0" r="0" t="0"/>
          <a:stretch/>
        </p:blipFill>
        <p:spPr>
          <a:xfrm>
            <a:off x="6435120" y="220394"/>
            <a:ext cx="2353199" cy="1666000"/>
          </a:xfrm>
          <a:prstGeom prst="rect">
            <a:avLst/>
          </a:prstGeom>
          <a:noFill/>
          <a:ln>
            <a:noFill/>
          </a:ln>
        </p:spPr>
      </p:pic>
      <p:sp>
        <p:nvSpPr>
          <p:cNvPr id="293" name="Google Shape;293;p46"/>
          <p:cNvSpPr txBox="1"/>
          <p:nvPr/>
        </p:nvSpPr>
        <p:spPr>
          <a:xfrm>
            <a:off x="424775" y="993875"/>
            <a:ext cx="6825600" cy="3579900"/>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rgbClr val="000000"/>
              </a:buClr>
              <a:buSzPts val="2400"/>
              <a:buFont typeface="Arial"/>
              <a:buNone/>
            </a:pPr>
            <a:r>
              <a:rPr b="1" i="0" lang="en" sz="2000" u="none" cap="none" strike="noStrike">
                <a:latin typeface="Work Sans"/>
                <a:ea typeface="Work Sans"/>
                <a:cs typeface="Work Sans"/>
                <a:sym typeface="Work Sans"/>
              </a:rPr>
              <a:t>January 2020:</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i="0" lang="en" sz="2000" u="none" cap="none" strike="noStrike">
                <a:latin typeface="Work Sans"/>
                <a:ea typeface="Work Sans"/>
                <a:cs typeface="Work Sans"/>
                <a:sym typeface="Work Sans"/>
              </a:rPr>
              <a:t>Counting begins in remote areas of Alaska</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b="1" i="0" lang="en" sz="2000" u="none" cap="none" strike="noStrike">
                <a:latin typeface="Work Sans"/>
                <a:ea typeface="Work Sans"/>
                <a:cs typeface="Work Sans"/>
                <a:sym typeface="Work Sans"/>
              </a:rPr>
              <a:t>March – April 2020:</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i="0" lang="en" sz="2000" u="none" cap="none" strike="noStrike">
                <a:latin typeface="Work Sans"/>
                <a:ea typeface="Work Sans"/>
                <a:cs typeface="Work Sans"/>
                <a:sym typeface="Work Sans"/>
              </a:rPr>
              <a:t>Households self respond to Census 2020 online, by phone, or by mail (</a:t>
            </a:r>
            <a:r>
              <a:rPr i="1" lang="en" sz="2000" u="none" cap="none" strike="noStrike">
                <a:latin typeface="Work Sans"/>
                <a:ea typeface="Work Sans"/>
                <a:cs typeface="Work Sans"/>
                <a:sym typeface="Work Sans"/>
              </a:rPr>
              <a:t>four waves of staggered mail)</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b="1" i="0" lang="en" sz="2000" u="none" cap="none" strike="noStrike">
                <a:solidFill>
                  <a:srgbClr val="FF0000"/>
                </a:solidFill>
                <a:latin typeface="Work Sans"/>
                <a:ea typeface="Work Sans"/>
                <a:cs typeface="Work Sans"/>
                <a:sym typeface="Work Sans"/>
              </a:rPr>
              <a:t>April 1, 2020:</a:t>
            </a:r>
            <a:r>
              <a:rPr i="0" lang="en" sz="2000" u="none" cap="none" strike="noStrike">
                <a:latin typeface="Work Sans"/>
                <a:ea typeface="Work Sans"/>
                <a:cs typeface="Work Sans"/>
                <a:sym typeface="Work Sans"/>
              </a:rPr>
              <a:t> National Census Day</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b="1" i="0" lang="en" sz="2000" u="none" cap="none" strike="noStrike">
                <a:latin typeface="Work Sans"/>
                <a:ea typeface="Work Sans"/>
                <a:cs typeface="Work Sans"/>
                <a:sym typeface="Work Sans"/>
              </a:rPr>
              <a:t>May – July 2020:</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i="0" lang="en" sz="2000" u="none" cap="none" strike="noStrike">
                <a:latin typeface="Work Sans"/>
                <a:ea typeface="Work Sans"/>
                <a:cs typeface="Work Sans"/>
                <a:sym typeface="Work Sans"/>
              </a:rPr>
              <a:t>Follow-up phase for households that did not self-respond</a:t>
            </a:r>
            <a:endParaRPr i="0" sz="2000" u="none" cap="none" strike="noStrike">
              <a:latin typeface="Work Sans"/>
              <a:ea typeface="Work Sans"/>
              <a:cs typeface="Work Sans"/>
              <a:sym typeface="Work Sans"/>
            </a:endParaRPr>
          </a:p>
          <a:p>
            <a:pPr indent="0" lvl="0" marL="0" marR="0" rtl="0" algn="l">
              <a:lnSpc>
                <a:spcPct val="114000"/>
              </a:lnSpc>
              <a:spcBef>
                <a:spcPts val="0"/>
              </a:spcBef>
              <a:spcAft>
                <a:spcPts val="0"/>
              </a:spcAft>
              <a:buClr>
                <a:srgbClr val="000000"/>
              </a:buClr>
              <a:buSzPts val="2400"/>
              <a:buFont typeface="Arial"/>
              <a:buNone/>
            </a:pPr>
            <a:r>
              <a:rPr b="1" i="0" lang="en" sz="2000" u="none" cap="none" strike="noStrike">
                <a:latin typeface="Work Sans"/>
                <a:ea typeface="Work Sans"/>
                <a:cs typeface="Work Sans"/>
                <a:sym typeface="Work Sans"/>
              </a:rPr>
              <a:t>December 31, 2020:</a:t>
            </a:r>
            <a:endParaRPr i="0" sz="2000" u="none" cap="none" strike="noStrike">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r>
              <a:rPr i="0" lang="en" sz="2000" u="none" cap="none" strike="noStrike">
                <a:latin typeface="Work Sans"/>
                <a:ea typeface="Work Sans"/>
                <a:cs typeface="Work Sans"/>
                <a:sym typeface="Work Sans"/>
              </a:rPr>
              <a:t>Census Bureau delivers final apportionment count to White House</a:t>
            </a:r>
            <a:endParaRPr i="0" sz="2000" u="none" cap="none" strike="noStrike">
              <a:latin typeface="Work Sans"/>
              <a:ea typeface="Work Sans"/>
              <a:cs typeface="Work Sans"/>
              <a:sym typeface="Work Sans"/>
            </a:endParaRPr>
          </a:p>
        </p:txBody>
      </p:sp>
      <p:sp>
        <p:nvSpPr>
          <p:cNvPr id="294" name="Google Shape;294;p46"/>
          <p:cNvSpPr txBox="1"/>
          <p:nvPr/>
        </p:nvSpPr>
        <p:spPr>
          <a:xfrm>
            <a:off x="6706900" y="3146875"/>
            <a:ext cx="21597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Work Sans"/>
                <a:ea typeface="Work Sans"/>
                <a:cs typeface="Work Sans"/>
                <a:sym typeface="Work Sans"/>
              </a:rPr>
              <a:t>Source: NALEO Educational Fund</a:t>
            </a:r>
            <a:endParaRPr>
              <a:latin typeface="Work Sans"/>
              <a:ea typeface="Work Sans"/>
              <a:cs typeface="Work Sans"/>
              <a:sym typeface="Work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7"/>
          <p:cNvSpPr/>
          <p:nvPr/>
        </p:nvSpPr>
        <p:spPr>
          <a:xfrm>
            <a:off x="469925" y="309150"/>
            <a:ext cx="3222600" cy="60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lang="en" sz="3000">
                <a:solidFill>
                  <a:schemeClr val="dk1"/>
                </a:solidFill>
                <a:latin typeface="Work Sans SemiBold"/>
                <a:ea typeface="Work Sans SemiBold"/>
                <a:cs typeface="Work Sans SemiBold"/>
                <a:sym typeface="Work Sans SemiBold"/>
              </a:rPr>
              <a:t>All it Takes is One person</a:t>
            </a:r>
            <a:endParaRPr b="0" i="0" sz="3000" u="none" cap="none" strike="noStrike">
              <a:solidFill>
                <a:schemeClr val="dk1"/>
              </a:solidFill>
              <a:latin typeface="Work Sans SemiBold"/>
              <a:ea typeface="Work Sans SemiBold"/>
              <a:cs typeface="Work Sans SemiBold"/>
              <a:sym typeface="Work Sans SemiBold"/>
            </a:endParaRPr>
          </a:p>
        </p:txBody>
      </p:sp>
      <p:sp>
        <p:nvSpPr>
          <p:cNvPr id="301" name="Google Shape;301;p47"/>
          <p:cNvSpPr txBox="1"/>
          <p:nvPr/>
        </p:nvSpPr>
        <p:spPr>
          <a:xfrm>
            <a:off x="571500" y="1573225"/>
            <a:ext cx="3173100" cy="28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Work Sans"/>
                <a:ea typeface="Work Sans"/>
                <a:cs typeface="Work Sans"/>
                <a:sym typeface="Work Sans"/>
              </a:rPr>
              <a:t>The Census only needs one person from your household to get everyone Counted.</a:t>
            </a:r>
            <a:endParaRPr sz="1800">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a:p>
            <a:pPr indent="0" lvl="0" marL="0" rtl="0" algn="l">
              <a:spcBef>
                <a:spcPts val="0"/>
              </a:spcBef>
              <a:spcAft>
                <a:spcPts val="0"/>
              </a:spcAft>
              <a:buNone/>
            </a:pPr>
            <a:r>
              <a:rPr lang="en">
                <a:latin typeface="Work Sans"/>
                <a:ea typeface="Work Sans"/>
                <a:cs typeface="Work Sans"/>
                <a:sym typeface="Work Sans"/>
              </a:rPr>
              <a:t>Census will ask about how many people live in the Household, Ethnicity, Age, Gender, Homeowner or Renter, and other information. </a:t>
            </a:r>
            <a:endParaRPr>
              <a:latin typeface="Work Sans"/>
              <a:ea typeface="Work Sans"/>
              <a:cs typeface="Work Sans"/>
              <a:sym typeface="Work Sans"/>
            </a:endParaRPr>
          </a:p>
        </p:txBody>
      </p:sp>
      <p:pic>
        <p:nvPicPr>
          <p:cNvPr id="302" name="Google Shape;302;p47"/>
          <p:cNvPicPr preferRelativeResize="0"/>
          <p:nvPr/>
        </p:nvPicPr>
        <p:blipFill rotWithShape="1">
          <a:blip r:embed="rId3">
            <a:alphaModFix/>
          </a:blip>
          <a:srcRect b="34883" l="38526" r="40472" t="24703"/>
          <a:stretch/>
        </p:blipFill>
        <p:spPr>
          <a:xfrm rot="1814977">
            <a:off x="5131249" y="798021"/>
            <a:ext cx="2924925" cy="3772958"/>
          </a:xfrm>
          <a:prstGeom prst="rect">
            <a:avLst/>
          </a:prstGeom>
          <a:noFill/>
          <a:ln>
            <a:noFill/>
          </a:ln>
        </p:spPr>
      </p:pic>
      <p:pic>
        <p:nvPicPr>
          <p:cNvPr id="303" name="Google Shape;303;p47"/>
          <p:cNvPicPr preferRelativeResize="0"/>
          <p:nvPr/>
        </p:nvPicPr>
        <p:blipFill rotWithShape="1">
          <a:blip r:embed="rId4">
            <a:alphaModFix/>
          </a:blip>
          <a:srcRect b="39923" l="39145" r="39702" t="20028"/>
          <a:stretch/>
        </p:blipFill>
        <p:spPr>
          <a:xfrm rot="919461">
            <a:off x="5065044" y="846809"/>
            <a:ext cx="2706330" cy="3448794"/>
          </a:xfrm>
          <a:prstGeom prst="rect">
            <a:avLst/>
          </a:prstGeom>
          <a:noFill/>
          <a:ln>
            <a:noFill/>
          </a:ln>
        </p:spPr>
      </p:pic>
      <p:pic>
        <p:nvPicPr>
          <p:cNvPr id="304" name="Google Shape;304;p47"/>
          <p:cNvPicPr preferRelativeResize="0"/>
          <p:nvPr/>
        </p:nvPicPr>
        <p:blipFill rotWithShape="1">
          <a:blip r:embed="rId5">
            <a:alphaModFix/>
          </a:blip>
          <a:srcRect b="27845" l="38393" r="40490" t="31851"/>
          <a:stretch/>
        </p:blipFill>
        <p:spPr>
          <a:xfrm>
            <a:off x="4666689" y="934813"/>
            <a:ext cx="2825550" cy="36352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noFill/>
      </p:bgPr>
    </p:bg>
    <p:spTree>
      <p:nvGrpSpPr>
        <p:cNvPr id="120" name="Shape 120"/>
        <p:cNvGrpSpPr/>
        <p:nvPr/>
      </p:nvGrpSpPr>
      <p:grpSpPr>
        <a:xfrm>
          <a:off x="0" y="0"/>
          <a:ext cx="0" cy="0"/>
          <a:chOff x="0" y="0"/>
          <a:chExt cx="0" cy="0"/>
        </a:xfrm>
      </p:grpSpPr>
      <p:sp>
        <p:nvSpPr>
          <p:cNvPr id="121" name="Google Shape;121;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a:t>
            </a:r>
            <a:endParaRPr/>
          </a:p>
        </p:txBody>
      </p:sp>
      <p:sp>
        <p:nvSpPr>
          <p:cNvPr id="122" name="Google Shape;122;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Please familiarize yourself with the building: bathrooms, exits, etc.</a:t>
            </a:r>
            <a:endParaRPr sz="2400"/>
          </a:p>
          <a:p>
            <a:pPr indent="-381000" lvl="0" marL="457200" rtl="0" algn="l">
              <a:spcBef>
                <a:spcPts val="0"/>
              </a:spcBef>
              <a:spcAft>
                <a:spcPts val="0"/>
              </a:spcAft>
              <a:buSzPts val="2400"/>
              <a:buChar char="●"/>
            </a:pPr>
            <a:r>
              <a:rPr lang="en" sz="2400"/>
              <a:t>Open mind, spirit of receptiveness</a:t>
            </a:r>
            <a:endParaRPr sz="2400"/>
          </a:p>
          <a:p>
            <a:pPr indent="-381000" lvl="0" marL="457200" rtl="0" algn="l">
              <a:spcBef>
                <a:spcPts val="0"/>
              </a:spcBef>
              <a:spcAft>
                <a:spcPts val="0"/>
              </a:spcAft>
              <a:buSzPts val="2400"/>
              <a:buChar char="●"/>
            </a:pPr>
            <a:r>
              <a:rPr lang="en" sz="2400"/>
              <a:t>Issues? Evaluations. Needs? </a:t>
            </a:r>
            <a:endParaRPr sz="2400"/>
          </a:p>
          <a:p>
            <a:pPr indent="-381000" lvl="0" marL="457200" rtl="0" algn="l">
              <a:spcBef>
                <a:spcPts val="0"/>
              </a:spcBef>
              <a:spcAft>
                <a:spcPts val="0"/>
              </a:spcAft>
              <a:buSzPts val="2400"/>
              <a:buChar char="●"/>
            </a:pPr>
            <a:r>
              <a:rPr lang="en" sz="2400"/>
              <a:t>Questions?</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08" name="Shape 308"/>
        <p:cNvGrpSpPr/>
        <p:nvPr/>
      </p:nvGrpSpPr>
      <p:grpSpPr>
        <a:xfrm>
          <a:off x="0" y="0"/>
          <a:ext cx="0" cy="0"/>
          <a:chOff x="0" y="0"/>
          <a:chExt cx="0" cy="0"/>
        </a:xfrm>
      </p:grpSpPr>
      <p:sp>
        <p:nvSpPr>
          <p:cNvPr id="309" name="Google Shape;309;p48"/>
          <p:cNvSpPr txBox="1"/>
          <p:nvPr>
            <p:ph type="title"/>
          </p:nvPr>
        </p:nvSpPr>
        <p:spPr>
          <a:xfrm>
            <a:off x="727800" y="355800"/>
            <a:ext cx="7688400" cy="432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5500">
                <a:solidFill>
                  <a:srgbClr val="FFFFFF"/>
                </a:solidFill>
                <a:latin typeface="Work Sans"/>
                <a:ea typeface="Work Sans"/>
                <a:cs typeface="Work Sans"/>
                <a:sym typeface="Work Sans"/>
              </a:rPr>
              <a:t>Will you Commit to filling out the Census? </a:t>
            </a:r>
            <a:endParaRPr b="1" sz="5500">
              <a:solidFill>
                <a:srgbClr val="FFFFFF"/>
              </a:solidFill>
              <a:latin typeface="Work Sans"/>
              <a:ea typeface="Work Sans"/>
              <a:cs typeface="Work Sans"/>
              <a:sym typeface="Work Sans"/>
            </a:endParaRPr>
          </a:p>
          <a:p>
            <a:pPr indent="0" lvl="0" marL="0" rtl="0" algn="ctr">
              <a:spcBef>
                <a:spcPts val="0"/>
              </a:spcBef>
              <a:spcAft>
                <a:spcPts val="0"/>
              </a:spcAft>
              <a:buNone/>
            </a:pPr>
            <a:r>
              <a:rPr b="1" lang="en" sz="5500">
                <a:solidFill>
                  <a:srgbClr val="CC0000"/>
                </a:solidFill>
                <a:latin typeface="Work Sans"/>
                <a:ea typeface="Work Sans"/>
                <a:cs typeface="Work Sans"/>
                <a:sym typeface="Work Sans"/>
              </a:rPr>
              <a:t>April 1, 2020</a:t>
            </a:r>
            <a:endParaRPr b="1" sz="5500">
              <a:solidFill>
                <a:srgbClr val="CC0000"/>
              </a:solidFill>
              <a:latin typeface="Work Sans"/>
              <a:ea typeface="Work Sans"/>
              <a:cs typeface="Work Sans"/>
              <a:sym typeface="Work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Work Sans"/>
                <a:ea typeface="Work Sans"/>
                <a:cs typeface="Work Sans"/>
                <a:sym typeface="Work Sans"/>
              </a:rPr>
              <a:t>How to Get involved </a:t>
            </a:r>
            <a:endParaRPr b="1">
              <a:solidFill>
                <a:srgbClr val="FFFFFF"/>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b="1">
              <a:solidFill>
                <a:srgbClr val="FFFFFF"/>
              </a:solidFill>
              <a:latin typeface="Work Sans"/>
              <a:ea typeface="Work Sans"/>
              <a:cs typeface="Work Sans"/>
              <a:sym typeface="Work Sans"/>
            </a:endParaRPr>
          </a:p>
          <a:p>
            <a:pPr indent="0" lvl="0" marL="0" rtl="0" algn="l">
              <a:spcBef>
                <a:spcPts val="0"/>
              </a:spcBef>
              <a:spcAft>
                <a:spcPts val="0"/>
              </a:spcAft>
              <a:buNone/>
            </a:pPr>
            <a:r>
              <a:rPr lang="en" sz="2400">
                <a:latin typeface="Work Sans"/>
                <a:ea typeface="Work Sans"/>
                <a:cs typeface="Work Sans"/>
                <a:sym typeface="Work Sans"/>
              </a:rPr>
              <a:t>And Next steps</a:t>
            </a:r>
            <a:endParaRPr sz="2400">
              <a:latin typeface="Work Sans"/>
              <a:ea typeface="Work Sans"/>
              <a:cs typeface="Work Sans"/>
              <a:sym typeface="Work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noFill/>
      </p:bgPr>
    </p:bg>
    <p:spTree>
      <p:nvGrpSpPr>
        <p:cNvPr id="319" name="Shape 319"/>
        <p:cNvGrpSpPr/>
        <p:nvPr/>
      </p:nvGrpSpPr>
      <p:grpSpPr>
        <a:xfrm>
          <a:off x="0" y="0"/>
          <a:ext cx="0" cy="0"/>
          <a:chOff x="0" y="0"/>
          <a:chExt cx="0" cy="0"/>
        </a:xfrm>
      </p:grpSpPr>
      <p:sp>
        <p:nvSpPr>
          <p:cNvPr id="320" name="Google Shape;320;p50"/>
          <p:cNvSpPr txBox="1"/>
          <p:nvPr/>
        </p:nvSpPr>
        <p:spPr>
          <a:xfrm>
            <a:off x="772925" y="1446750"/>
            <a:ext cx="3246300" cy="315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i="1" lang="en" sz="1800">
                <a:solidFill>
                  <a:schemeClr val="dk2"/>
                </a:solidFill>
                <a:latin typeface="Work Sans"/>
                <a:ea typeface="Work Sans"/>
                <a:cs typeface="Work Sans"/>
                <a:sym typeface="Work Sans"/>
              </a:rPr>
              <a:t>Senior Outreach</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i="1" lang="en" sz="1800">
                <a:solidFill>
                  <a:schemeClr val="dk2"/>
                </a:solidFill>
                <a:latin typeface="Work Sans"/>
                <a:ea typeface="Work Sans"/>
                <a:cs typeface="Work Sans"/>
                <a:sym typeface="Work Sans"/>
              </a:rPr>
              <a:t>Visit Seniors</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1" lang="en" sz="1800" u="none" cap="none" strike="noStrike">
                <a:solidFill>
                  <a:schemeClr val="dk2"/>
                </a:solidFill>
                <a:latin typeface="Work Sans"/>
                <a:ea typeface="Work Sans"/>
                <a:cs typeface="Work Sans"/>
                <a:sym typeface="Work Sans"/>
              </a:rPr>
              <a:t>Date</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lang="en" sz="1800">
                <a:solidFill>
                  <a:schemeClr val="dk2"/>
                </a:solidFill>
                <a:latin typeface="Work Sans"/>
                <a:ea typeface="Work Sans"/>
                <a:cs typeface="Work Sans"/>
                <a:sym typeface="Work Sans"/>
              </a:rPr>
              <a:t>Ripley House/Harbach</a:t>
            </a:r>
            <a:endParaRPr b="0" i="0"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0" lang="en" sz="1800" u="none" cap="none" strike="noStrike">
                <a:solidFill>
                  <a:schemeClr val="dk2"/>
                </a:solidFill>
                <a:latin typeface="Work Sans"/>
                <a:ea typeface="Work Sans"/>
                <a:cs typeface="Work Sans"/>
                <a:sym typeface="Work Sans"/>
              </a:rPr>
              <a:t>Contact</a:t>
            </a:r>
            <a:endParaRPr b="0" i="0" sz="18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r>
              <a:t/>
            </a:r>
            <a:endParaRPr i="1" sz="1800">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r>
              <a:rPr i="1" lang="en" sz="1800">
                <a:solidFill>
                  <a:schemeClr val="dk2"/>
                </a:solidFill>
                <a:latin typeface="Work Sans"/>
                <a:ea typeface="Work Sans"/>
                <a:cs typeface="Work Sans"/>
                <a:sym typeface="Work Sans"/>
              </a:rPr>
              <a:t>Volunteer Appreciation</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1" lang="en" sz="1800" u="none" cap="none" strike="noStrike">
                <a:solidFill>
                  <a:schemeClr val="dk2"/>
                </a:solidFill>
                <a:latin typeface="Work Sans"/>
                <a:ea typeface="Work Sans"/>
                <a:cs typeface="Work Sans"/>
                <a:sym typeface="Work Sans"/>
              </a:rPr>
              <a:t>Description</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1" lang="en" sz="1800" u="none" cap="none" strike="noStrike">
                <a:solidFill>
                  <a:schemeClr val="dk2"/>
                </a:solidFill>
                <a:latin typeface="Work Sans"/>
                <a:ea typeface="Work Sans"/>
                <a:cs typeface="Work Sans"/>
                <a:sym typeface="Work Sans"/>
              </a:rPr>
              <a:t>Date</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0" lang="en" sz="1800" u="none" cap="none" strike="noStrike">
                <a:solidFill>
                  <a:schemeClr val="dk2"/>
                </a:solidFill>
                <a:latin typeface="Work Sans"/>
                <a:ea typeface="Work Sans"/>
                <a:cs typeface="Work Sans"/>
                <a:sym typeface="Work Sans"/>
              </a:rPr>
              <a:t>Location</a:t>
            </a:r>
            <a:endParaRPr b="0" i="0"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0" lang="en" sz="1800" u="none" cap="none" strike="noStrike">
                <a:solidFill>
                  <a:schemeClr val="dk2"/>
                </a:solidFill>
                <a:latin typeface="Work Sans"/>
                <a:ea typeface="Work Sans"/>
                <a:cs typeface="Work Sans"/>
                <a:sym typeface="Work Sans"/>
              </a:rPr>
              <a:t>Contact</a:t>
            </a:r>
            <a:endParaRPr b="0" i="0" sz="1800" u="none" cap="none" strike="noStrike">
              <a:solidFill>
                <a:schemeClr val="dk2"/>
              </a:solidFill>
              <a:latin typeface="Work Sans"/>
              <a:ea typeface="Work Sans"/>
              <a:cs typeface="Work Sans"/>
              <a:sym typeface="Work Sans"/>
            </a:endParaRPr>
          </a:p>
        </p:txBody>
      </p:sp>
      <p:sp>
        <p:nvSpPr>
          <p:cNvPr id="321" name="Google Shape;321;p50"/>
          <p:cNvSpPr txBox="1"/>
          <p:nvPr/>
        </p:nvSpPr>
        <p:spPr>
          <a:xfrm>
            <a:off x="1337250" y="95819"/>
            <a:ext cx="50676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6000">
                <a:solidFill>
                  <a:srgbClr val="FF9900"/>
                </a:solidFill>
                <a:latin typeface="Work Sans"/>
                <a:ea typeface="Work Sans"/>
                <a:cs typeface="Work Sans"/>
                <a:sym typeface="Work Sans"/>
              </a:rPr>
              <a:t>BakerRipley</a:t>
            </a:r>
            <a:endParaRPr b="1" i="0" sz="6000" u="none" cap="none" strike="noStrike">
              <a:solidFill>
                <a:srgbClr val="FF9900"/>
              </a:solidFill>
              <a:latin typeface="Work Sans"/>
              <a:ea typeface="Work Sans"/>
              <a:cs typeface="Work Sans"/>
              <a:sym typeface="Work Sans"/>
            </a:endParaRPr>
          </a:p>
        </p:txBody>
      </p:sp>
      <p:sp>
        <p:nvSpPr>
          <p:cNvPr id="322" name="Google Shape;322;p50"/>
          <p:cNvSpPr txBox="1"/>
          <p:nvPr/>
        </p:nvSpPr>
        <p:spPr>
          <a:xfrm>
            <a:off x="4572000" y="1446750"/>
            <a:ext cx="4407900" cy="315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i="1" lang="en" sz="1800">
                <a:solidFill>
                  <a:schemeClr val="dk2"/>
                </a:solidFill>
                <a:latin typeface="Work Sans"/>
                <a:ea typeface="Work Sans"/>
                <a:cs typeface="Work Sans"/>
                <a:sym typeface="Work Sans"/>
              </a:rPr>
              <a:t>Food Fair</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i="1" lang="en" sz="1800">
                <a:solidFill>
                  <a:schemeClr val="dk2"/>
                </a:solidFill>
                <a:latin typeface="Work Sans"/>
                <a:ea typeface="Work Sans"/>
                <a:cs typeface="Work Sans"/>
                <a:sym typeface="Work Sans"/>
              </a:rPr>
              <a:t>Community Outreach</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1" lang="en" sz="1800" u="none" cap="none" strike="noStrike">
                <a:solidFill>
                  <a:schemeClr val="dk2"/>
                </a:solidFill>
                <a:latin typeface="Work Sans"/>
                <a:ea typeface="Work Sans"/>
                <a:cs typeface="Work Sans"/>
                <a:sym typeface="Work Sans"/>
              </a:rPr>
              <a:t>Date</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lang="en" sz="1800">
                <a:solidFill>
                  <a:schemeClr val="dk2"/>
                </a:solidFill>
                <a:latin typeface="Work Sans"/>
                <a:ea typeface="Work Sans"/>
                <a:cs typeface="Work Sans"/>
                <a:sym typeface="Work Sans"/>
              </a:rPr>
              <a:t>Ripley House/Leonel Castillo/ </a:t>
            </a:r>
            <a:endParaRPr b="0" i="0"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0" lang="en" sz="1800" u="none" cap="none" strike="noStrike">
                <a:solidFill>
                  <a:schemeClr val="dk2"/>
                </a:solidFill>
                <a:latin typeface="Work Sans"/>
                <a:ea typeface="Work Sans"/>
                <a:cs typeface="Work Sans"/>
                <a:sym typeface="Work Sans"/>
              </a:rPr>
              <a:t>Contact</a:t>
            </a:r>
            <a:endParaRPr b="0" i="0" sz="18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r>
              <a:t/>
            </a:r>
            <a:endParaRPr i="1" sz="1800">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r>
              <a:rPr i="1" lang="en" sz="1800">
                <a:solidFill>
                  <a:schemeClr val="dk2"/>
                </a:solidFill>
                <a:latin typeface="Work Sans"/>
                <a:ea typeface="Work Sans"/>
                <a:cs typeface="Work Sans"/>
                <a:sym typeface="Work Sans"/>
              </a:rPr>
              <a:t>Senior Turkey Giveaway</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1" lang="en" sz="1800" u="none" cap="none" strike="noStrike">
                <a:solidFill>
                  <a:schemeClr val="dk2"/>
                </a:solidFill>
                <a:latin typeface="Work Sans"/>
                <a:ea typeface="Work Sans"/>
                <a:cs typeface="Work Sans"/>
                <a:sym typeface="Work Sans"/>
              </a:rPr>
              <a:t>Description</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1" lang="en" sz="1800" u="none" cap="none" strike="noStrike">
                <a:solidFill>
                  <a:schemeClr val="dk2"/>
                </a:solidFill>
                <a:latin typeface="Work Sans"/>
                <a:ea typeface="Work Sans"/>
                <a:cs typeface="Work Sans"/>
                <a:sym typeface="Work Sans"/>
              </a:rPr>
              <a:t>Date</a:t>
            </a:r>
            <a:endParaRPr b="0" i="1"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0" lang="en" sz="1800" u="none" cap="none" strike="noStrike">
                <a:solidFill>
                  <a:schemeClr val="dk2"/>
                </a:solidFill>
                <a:latin typeface="Work Sans"/>
                <a:ea typeface="Work Sans"/>
                <a:cs typeface="Work Sans"/>
                <a:sym typeface="Work Sans"/>
              </a:rPr>
              <a:t>Location</a:t>
            </a:r>
            <a:endParaRPr b="0" i="0" sz="1800" u="none" cap="none" strike="noStrike">
              <a:solidFill>
                <a:schemeClr val="dk2"/>
              </a:solidFill>
              <a:latin typeface="Work Sans"/>
              <a:ea typeface="Work Sans"/>
              <a:cs typeface="Work Sans"/>
              <a:sym typeface="Work Sans"/>
            </a:endParaRPr>
          </a:p>
          <a:p>
            <a:pPr indent="-342900" lvl="0" marL="457200" marR="0" rtl="0" algn="l">
              <a:lnSpc>
                <a:spcPct val="100000"/>
              </a:lnSpc>
              <a:spcBef>
                <a:spcPts val="0"/>
              </a:spcBef>
              <a:spcAft>
                <a:spcPts val="0"/>
              </a:spcAft>
              <a:buClr>
                <a:schemeClr val="dk2"/>
              </a:buClr>
              <a:buSzPts val="1800"/>
              <a:buFont typeface="Work Sans"/>
              <a:buChar char="●"/>
            </a:pPr>
            <a:r>
              <a:rPr b="0" i="0" lang="en" sz="1800" u="none" cap="none" strike="noStrike">
                <a:solidFill>
                  <a:schemeClr val="dk2"/>
                </a:solidFill>
                <a:latin typeface="Work Sans"/>
                <a:ea typeface="Work Sans"/>
                <a:cs typeface="Work Sans"/>
                <a:sym typeface="Work Sans"/>
              </a:rPr>
              <a:t>Contact</a:t>
            </a:r>
            <a:endParaRPr b="0" i="0" sz="1800" u="none" cap="none" strike="noStrike">
              <a:solidFill>
                <a:schemeClr val="dk2"/>
              </a:solidFill>
              <a:latin typeface="Work Sans"/>
              <a:ea typeface="Work Sans"/>
              <a:cs typeface="Work Sans"/>
              <a:sym typeface="Work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6" name="Shape 326"/>
        <p:cNvGrpSpPr/>
        <p:nvPr/>
      </p:nvGrpSpPr>
      <p:grpSpPr>
        <a:xfrm>
          <a:off x="0" y="0"/>
          <a:ext cx="0" cy="0"/>
          <a:chOff x="0" y="0"/>
          <a:chExt cx="0" cy="0"/>
        </a:xfrm>
      </p:grpSpPr>
      <p:sp>
        <p:nvSpPr>
          <p:cNvPr id="327" name="Google Shape;327;p51"/>
          <p:cNvSpPr/>
          <p:nvPr/>
        </p:nvSpPr>
        <p:spPr>
          <a:xfrm>
            <a:off x="260275" y="810900"/>
            <a:ext cx="8688168" cy="533250"/>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5063"/>
              <a:buFont typeface="Arial"/>
              <a:buNone/>
            </a:pPr>
            <a:r>
              <a:rPr b="1" i="0" lang="en" sz="5063" u="none" cap="none" strike="noStrike">
                <a:solidFill>
                  <a:srgbClr val="000000"/>
                </a:solidFill>
                <a:latin typeface="Work Sans"/>
                <a:ea typeface="Work Sans"/>
                <a:cs typeface="Work Sans"/>
                <a:sym typeface="Work Sans"/>
              </a:rPr>
              <a:t>Thank you. Gracias. Merci.</a:t>
            </a:r>
            <a:endParaRPr b="1" i="0" sz="1265" u="none" cap="none" strike="noStrike">
              <a:solidFill>
                <a:srgbClr val="000000"/>
              </a:solidFill>
              <a:latin typeface="Work Sans"/>
              <a:ea typeface="Work Sans"/>
              <a:cs typeface="Work Sans"/>
              <a:sym typeface="Work Sans"/>
            </a:endParaRPr>
          </a:p>
        </p:txBody>
      </p:sp>
      <p:sp>
        <p:nvSpPr>
          <p:cNvPr id="328" name="Google Shape;328;p51"/>
          <p:cNvSpPr/>
          <p:nvPr/>
        </p:nvSpPr>
        <p:spPr>
          <a:xfrm>
            <a:off x="91601" y="1839600"/>
            <a:ext cx="9225600" cy="268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000000"/>
                </a:solidFill>
                <a:latin typeface="Work Sans"/>
                <a:ea typeface="Work Sans"/>
                <a:cs typeface="Work Sans"/>
                <a:sym typeface="Work Sans"/>
              </a:rPr>
              <a:t>[</a:t>
            </a:r>
            <a:r>
              <a:rPr b="1" lang="en" sz="3000">
                <a:latin typeface="Work Sans"/>
                <a:ea typeface="Work Sans"/>
                <a:cs typeface="Work Sans"/>
                <a:sym typeface="Work Sans"/>
              </a:rPr>
              <a:t>Daniel “Danny” Meza</a:t>
            </a:r>
            <a:r>
              <a:rPr b="1" i="0" lang="en" sz="3000" u="none" cap="none" strike="noStrike">
                <a:solidFill>
                  <a:srgbClr val="000000"/>
                </a:solidFill>
                <a:latin typeface="Work Sans"/>
                <a:ea typeface="Work Sans"/>
                <a:cs typeface="Work Sans"/>
                <a:sym typeface="Work Sans"/>
              </a:rPr>
              <a:t>]</a:t>
            </a:r>
            <a:endParaRPr b="0" i="0" sz="3000" u="none" cap="none" strike="noStrike">
              <a:solidFill>
                <a:srgbClr val="000000"/>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r>
              <a:rPr b="0" i="0" lang="en" sz="2600" u="none" cap="none" strike="noStrike">
                <a:solidFill>
                  <a:srgbClr val="000000"/>
                </a:solidFill>
                <a:latin typeface="Work Sans"/>
                <a:ea typeface="Work Sans"/>
                <a:cs typeface="Work Sans"/>
                <a:sym typeface="Work Sans"/>
              </a:rPr>
              <a:t>[</a:t>
            </a:r>
            <a:r>
              <a:rPr lang="en" sz="2600">
                <a:latin typeface="Work Sans"/>
                <a:ea typeface="Work Sans"/>
                <a:cs typeface="Work Sans"/>
                <a:sym typeface="Work Sans"/>
              </a:rPr>
              <a:t>Community Engagement Manager/Census Organizer</a:t>
            </a:r>
            <a:r>
              <a:rPr b="0" i="0" lang="en" sz="2600" u="none" cap="none" strike="noStrike">
                <a:solidFill>
                  <a:srgbClr val="000000"/>
                </a:solidFill>
                <a:latin typeface="Work Sans"/>
                <a:ea typeface="Work Sans"/>
                <a:cs typeface="Work Sans"/>
                <a:sym typeface="Work Sans"/>
              </a:rPr>
              <a:t>]</a:t>
            </a:r>
            <a:br>
              <a:rPr b="0" i="0" lang="en" sz="3000" u="none" cap="none" strike="noStrike">
                <a:solidFill>
                  <a:srgbClr val="000000"/>
                </a:solidFill>
                <a:latin typeface="Work Sans"/>
                <a:ea typeface="Work Sans"/>
                <a:cs typeface="Work Sans"/>
                <a:sym typeface="Work Sans"/>
              </a:rPr>
            </a:br>
            <a:r>
              <a:rPr b="0" i="0" lang="en" sz="3000" u="none" cap="none" strike="noStrike">
                <a:solidFill>
                  <a:srgbClr val="000000"/>
                </a:solidFill>
                <a:latin typeface="Work Sans"/>
                <a:ea typeface="Work Sans"/>
                <a:cs typeface="Work Sans"/>
                <a:sym typeface="Work Sans"/>
              </a:rPr>
              <a:t>[</a:t>
            </a:r>
            <a:r>
              <a:rPr lang="en" sz="3000">
                <a:latin typeface="Work Sans"/>
                <a:ea typeface="Work Sans"/>
                <a:cs typeface="Work Sans"/>
                <a:sym typeface="Work Sans"/>
              </a:rPr>
              <a:t>dmeza@bakerripley.org</a:t>
            </a:r>
            <a:r>
              <a:rPr b="0" i="0" lang="en" sz="3000" u="none" cap="none" strike="noStrike">
                <a:solidFill>
                  <a:srgbClr val="000000"/>
                </a:solidFill>
                <a:latin typeface="Work Sans"/>
                <a:ea typeface="Work Sans"/>
                <a:cs typeface="Work Sans"/>
                <a:sym typeface="Work Sans"/>
              </a:rPr>
              <a:t>] </a:t>
            </a:r>
            <a:endParaRPr b="0" i="0" sz="3000" u="none" cap="none" strike="noStrike">
              <a:solidFill>
                <a:srgbClr val="000000"/>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br>
              <a:rPr b="0" i="0" lang="en" sz="3000" u="none" cap="none" strike="noStrike">
                <a:solidFill>
                  <a:srgbClr val="000000"/>
                </a:solidFill>
                <a:latin typeface="Work Sans"/>
                <a:ea typeface="Work Sans"/>
                <a:cs typeface="Work Sans"/>
                <a:sym typeface="Work Sans"/>
              </a:rPr>
            </a:br>
            <a:br>
              <a:rPr b="0" i="0" lang="en" sz="3000" u="none" cap="none" strike="noStrike">
                <a:solidFill>
                  <a:srgbClr val="000000"/>
                </a:solidFill>
                <a:latin typeface="Work Sans"/>
                <a:ea typeface="Work Sans"/>
                <a:cs typeface="Work Sans"/>
                <a:sym typeface="Work Sans"/>
              </a:rPr>
            </a:br>
            <a:r>
              <a:rPr b="0" i="0" lang="en" sz="3000" u="none" cap="none" strike="noStrike">
                <a:solidFill>
                  <a:srgbClr val="FF9900"/>
                </a:solidFill>
                <a:latin typeface="Work Sans"/>
                <a:ea typeface="Work Sans"/>
                <a:cs typeface="Work Sans"/>
                <a:sym typeface="Work Sans"/>
              </a:rPr>
              <a:t>www.</a:t>
            </a:r>
            <a:r>
              <a:rPr lang="en" sz="3000">
                <a:solidFill>
                  <a:srgbClr val="FF9900"/>
                </a:solidFill>
                <a:latin typeface="Work Sans"/>
                <a:ea typeface="Work Sans"/>
                <a:cs typeface="Work Sans"/>
                <a:sym typeface="Work Sans"/>
              </a:rPr>
              <a:t>bakerripley</a:t>
            </a:r>
            <a:r>
              <a:rPr b="0" i="0" lang="en" sz="3000" u="none" cap="none" strike="noStrike">
                <a:solidFill>
                  <a:srgbClr val="FF9900"/>
                </a:solidFill>
                <a:latin typeface="Work Sans"/>
                <a:ea typeface="Work Sans"/>
                <a:cs typeface="Work Sans"/>
                <a:sym typeface="Work Sans"/>
              </a:rPr>
              <a:t>.org</a:t>
            </a:r>
            <a:endParaRPr b="0" i="0" sz="3000" u="none" cap="none" strike="noStrike">
              <a:solidFill>
                <a:srgbClr val="FF9900"/>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400"/>
              <a:buFont typeface="Arial"/>
              <a:buNone/>
            </a:pPr>
            <a:br>
              <a:rPr b="0" i="0" lang="en" sz="3000" u="none" cap="none" strike="noStrike">
                <a:solidFill>
                  <a:srgbClr val="000000"/>
                </a:solidFill>
                <a:latin typeface="Work Sans"/>
                <a:ea typeface="Work Sans"/>
                <a:cs typeface="Work Sans"/>
                <a:sym typeface="Work Sans"/>
              </a:rPr>
            </a:br>
            <a:endParaRPr b="0" i="0" sz="3000" u="none" cap="none" strike="noStrike">
              <a:solidFill>
                <a:srgbClr val="000000"/>
              </a:solidFill>
              <a:latin typeface="Work Sans"/>
              <a:ea typeface="Work Sans"/>
              <a:cs typeface="Work Sans"/>
              <a:sym typeface="Work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2"/>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7C7E82"/>
                </a:solidFill>
                <a:latin typeface="Lato"/>
                <a:ea typeface="Lato"/>
                <a:cs typeface="Lato"/>
                <a:sym typeface="Lato"/>
              </a:rPr>
              <a:t>Why are we here today? </a:t>
            </a:r>
            <a:endParaRPr sz="3600">
              <a:solidFill>
                <a:srgbClr val="7C7E82"/>
              </a:solidFill>
              <a:latin typeface="Lato"/>
              <a:ea typeface="Lato"/>
              <a:cs typeface="Lato"/>
              <a:sym typeface="Lato"/>
            </a:endParaRPr>
          </a:p>
          <a:p>
            <a:pPr indent="0" lvl="0" marL="0" rtl="0" algn="l">
              <a:spcBef>
                <a:spcPts val="1600"/>
              </a:spcBef>
              <a:spcAft>
                <a:spcPts val="0"/>
              </a:spcAft>
              <a:buNone/>
            </a:pPr>
            <a:r>
              <a:t/>
            </a:r>
            <a:endParaRPr/>
          </a:p>
        </p:txBody>
      </p:sp>
      <p:sp>
        <p:nvSpPr>
          <p:cNvPr id="334" name="Google Shape;334;p52"/>
          <p:cNvSpPr txBox="1"/>
          <p:nvPr>
            <p:ph idx="2" type="body"/>
          </p:nvPr>
        </p:nvSpPr>
        <p:spPr>
          <a:xfrm>
            <a:off x="5160175" y="649500"/>
            <a:ext cx="3374400" cy="30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rgbClr val="7C7E82"/>
                </a:solidFill>
              </a:rPr>
              <a:t>Let’s start by grounding ourselves. </a:t>
            </a:r>
            <a:endParaRPr b="1" sz="3000">
              <a:solidFill>
                <a:srgbClr val="7C7E82"/>
              </a:solidFill>
            </a:endParaRPr>
          </a:p>
          <a:p>
            <a:pPr indent="0" lvl="0" marL="0" rtl="0" algn="l">
              <a:spcBef>
                <a:spcPts val="1600"/>
              </a:spcBef>
              <a:spcAft>
                <a:spcPts val="1600"/>
              </a:spcAft>
              <a:buClr>
                <a:schemeClr val="dk1"/>
              </a:buClr>
              <a:buSzPts val="1100"/>
              <a:buFont typeface="Arial"/>
              <a:buNone/>
            </a:pPr>
            <a:r>
              <a:rPr lang="en" sz="3000">
                <a:solidFill>
                  <a:srgbClr val="7C7E82"/>
                </a:solidFill>
              </a:rPr>
              <a:t>You’ll have 5 minutes to work on the worksheet in your folder.</a:t>
            </a:r>
            <a:endParaRPr sz="3000"/>
          </a:p>
        </p:txBody>
      </p:sp>
      <p:sp>
        <p:nvSpPr>
          <p:cNvPr id="335" name="Google Shape;335;p52"/>
          <p:cNvSpPr txBox="1"/>
          <p:nvPr>
            <p:ph idx="1" type="subTitle"/>
          </p:nvPr>
        </p:nvSpPr>
        <p:spPr>
          <a:xfrm>
            <a:off x="477800" y="3161525"/>
            <a:ext cx="3752400" cy="759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400"/>
              <a:t>Starting our conversation about organizing. </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727650" y="278725"/>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7C7E82"/>
                </a:solidFill>
                <a:latin typeface="Arial"/>
                <a:ea typeface="Arial"/>
                <a:cs typeface="Arial"/>
                <a:sym typeface="Arial"/>
              </a:rPr>
              <a:t>Civic Health Index </a:t>
            </a:r>
            <a:endParaRPr sz="3600"/>
          </a:p>
        </p:txBody>
      </p:sp>
      <p:sp>
        <p:nvSpPr>
          <p:cNvPr id="341" name="Google Shape;341;p53"/>
          <p:cNvSpPr txBox="1"/>
          <p:nvPr>
            <p:ph idx="1" type="body"/>
          </p:nvPr>
        </p:nvSpPr>
        <p:spPr>
          <a:xfrm>
            <a:off x="84300" y="575050"/>
            <a:ext cx="88254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7C7E82"/>
              </a:solidFill>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 Greater Houston residents are about 12 percentage points less likely to trust all or most of their neighbors than the average American. Greater Houston ranks towards the bottom on this indicator compared to other large metro areas (42nd out of 50). </a:t>
            </a:r>
            <a:endParaRPr sz="1500">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 Greater Houston residents are about 4 percentage points less likely to volunteer than the average American. Greater Houston ranks towards the bottom on this indicator compared to other large metro areas (46th out of 50). </a:t>
            </a:r>
            <a:endParaRPr sz="1500">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 Residents of the region struggle to discuss politics with their families as well as communicate with elected officials. </a:t>
            </a:r>
            <a:endParaRPr sz="1500">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 Greater Houston has had difficulty incorporating naturalized citizens into political life. Naturalized citizens are about 7 percentage points less likely to be registered to vote than native-born citizens, and 12 percentage points less likely to frequently discuss politics with friends and family. </a:t>
            </a:r>
            <a:endParaRPr sz="1500">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 Despite the large shares of Hispanic residents throughout the region, people with Hispanic surnames are underrepresented in the Harris County electorate, candidate pool, and as a share of local elected officials. </a:t>
            </a:r>
            <a:endParaRPr sz="1500">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 Women are underrepresented in the Harris County candidate pool, and as a share of local elected officials. </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p:txBody>
      </p:sp>
      <p:sp>
        <p:nvSpPr>
          <p:cNvPr id="342" name="Google Shape;342;p53"/>
          <p:cNvSpPr txBox="1"/>
          <p:nvPr/>
        </p:nvSpPr>
        <p:spPr>
          <a:xfrm>
            <a:off x="0" y="-42825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727650" y="433275"/>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4800">
                <a:solidFill>
                  <a:srgbClr val="7C7E82"/>
                </a:solidFill>
                <a:latin typeface="Arial"/>
                <a:ea typeface="Arial"/>
                <a:cs typeface="Arial"/>
                <a:sym typeface="Arial"/>
              </a:rPr>
              <a:t>We believe... </a:t>
            </a:r>
            <a:endParaRPr sz="4800"/>
          </a:p>
        </p:txBody>
      </p:sp>
      <p:sp>
        <p:nvSpPr>
          <p:cNvPr id="348" name="Google Shape;348;p54"/>
          <p:cNvSpPr txBox="1"/>
          <p:nvPr>
            <p:ph idx="1" type="body"/>
          </p:nvPr>
        </p:nvSpPr>
        <p:spPr>
          <a:xfrm>
            <a:off x="727650" y="1320025"/>
            <a:ext cx="44019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7C7E82"/>
                </a:solidFill>
                <a:latin typeface="Arial"/>
                <a:ea typeface="Arial"/>
                <a:cs typeface="Arial"/>
                <a:sym typeface="Arial"/>
              </a:rPr>
              <a:t> </a:t>
            </a:r>
            <a:endParaRPr b="1" sz="2400">
              <a:solidFill>
                <a:srgbClr val="7C7E82"/>
              </a:solidFill>
              <a:latin typeface="Arial"/>
              <a:ea typeface="Arial"/>
              <a:cs typeface="Arial"/>
              <a:sym typeface="Arial"/>
            </a:endParaRPr>
          </a:p>
          <a:p>
            <a:pPr indent="0" lvl="0" marL="0" rtl="0" algn="l">
              <a:spcBef>
                <a:spcPts val="0"/>
              </a:spcBef>
              <a:spcAft>
                <a:spcPts val="0"/>
              </a:spcAft>
              <a:buNone/>
            </a:pPr>
            <a:r>
              <a:rPr lang="en" sz="2400">
                <a:latin typeface="Arial"/>
                <a:ea typeface="Arial"/>
                <a:cs typeface="Arial"/>
                <a:sym typeface="Arial"/>
              </a:rPr>
              <a:t>Our community is not defined by political moments or cycles. We define ourselves by our willingness to rely on each other, ourselves and the systems meant to support us for generations to come. </a:t>
            </a:r>
            <a:endParaRPr sz="2400"/>
          </a:p>
        </p:txBody>
      </p:sp>
      <p:sp>
        <p:nvSpPr>
          <p:cNvPr id="349" name="Google Shape;349;p54"/>
          <p:cNvSpPr txBox="1"/>
          <p:nvPr/>
        </p:nvSpPr>
        <p:spPr>
          <a:xfrm>
            <a:off x="5494825" y="1363175"/>
            <a:ext cx="3372900" cy="34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5"/>
          <p:cNvSpPr txBox="1"/>
          <p:nvPr>
            <p:ph type="title"/>
          </p:nvPr>
        </p:nvSpPr>
        <p:spPr>
          <a:xfrm>
            <a:off x="729450" y="503575"/>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4200">
                <a:solidFill>
                  <a:srgbClr val="7C7E82"/>
                </a:solidFill>
                <a:latin typeface="Arial"/>
                <a:ea typeface="Arial"/>
                <a:cs typeface="Arial"/>
                <a:sym typeface="Arial"/>
              </a:rPr>
              <a:t>What moves people? </a:t>
            </a:r>
            <a:endParaRPr sz="4200">
              <a:solidFill>
                <a:srgbClr val="7C7E82"/>
              </a:solidFill>
              <a:latin typeface="Arial"/>
              <a:ea typeface="Arial"/>
              <a:cs typeface="Arial"/>
              <a:sym typeface="Arial"/>
            </a:endParaRPr>
          </a:p>
          <a:p>
            <a:pPr indent="0" lvl="0" marL="0" rtl="0" algn="l">
              <a:spcBef>
                <a:spcPts val="0"/>
              </a:spcBef>
              <a:spcAft>
                <a:spcPts val="0"/>
              </a:spcAft>
              <a:buNone/>
            </a:pPr>
            <a:r>
              <a:t/>
            </a:r>
            <a:endParaRPr/>
          </a:p>
        </p:txBody>
      </p:sp>
      <p:sp>
        <p:nvSpPr>
          <p:cNvPr id="355" name="Google Shape;355;p55"/>
          <p:cNvSpPr txBox="1"/>
          <p:nvPr>
            <p:ph idx="1" type="body"/>
          </p:nvPr>
        </p:nvSpPr>
        <p:spPr>
          <a:xfrm>
            <a:off x="139225" y="1319950"/>
            <a:ext cx="81681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7C7E82"/>
                </a:solidFill>
                <a:latin typeface="Arial"/>
                <a:ea typeface="Arial"/>
                <a:cs typeface="Arial"/>
                <a:sym typeface="Arial"/>
              </a:rPr>
              <a:t>Stories are a cycle. </a:t>
            </a:r>
            <a:endParaRPr b="1" sz="3000">
              <a:solidFill>
                <a:srgbClr val="7C7E82"/>
              </a:solidFill>
              <a:latin typeface="Arial"/>
              <a:ea typeface="Arial"/>
              <a:cs typeface="Arial"/>
              <a:sym typeface="Arial"/>
            </a:endParaRPr>
          </a:p>
          <a:p>
            <a:pPr indent="0" lvl="0" marL="0" rtl="0" algn="l">
              <a:spcBef>
                <a:spcPts val="0"/>
              </a:spcBef>
              <a:spcAft>
                <a:spcPts val="0"/>
              </a:spcAft>
              <a:buNone/>
            </a:pPr>
            <a:r>
              <a:rPr lang="en" sz="3000">
                <a:latin typeface="Arial"/>
                <a:ea typeface="Arial"/>
                <a:cs typeface="Arial"/>
                <a:sym typeface="Arial"/>
              </a:rPr>
              <a:t>THE HERO’S JOURNEY </a:t>
            </a:r>
            <a:endParaRPr sz="3000">
              <a:latin typeface="Arial"/>
              <a:ea typeface="Arial"/>
              <a:cs typeface="Arial"/>
              <a:sym typeface="Arial"/>
            </a:endParaRPr>
          </a:p>
          <a:p>
            <a:pPr indent="0" lvl="0" marL="0" rtl="0" algn="l">
              <a:spcBef>
                <a:spcPts val="0"/>
              </a:spcBef>
              <a:spcAft>
                <a:spcPts val="0"/>
              </a:spcAft>
              <a:buNone/>
            </a:pPr>
            <a:r>
              <a:rPr lang="en" sz="3000">
                <a:solidFill>
                  <a:srgbClr val="B3B3B3"/>
                </a:solidFill>
                <a:latin typeface="Arial"/>
                <a:ea typeface="Arial"/>
                <a:cs typeface="Arial"/>
                <a:sym typeface="Arial"/>
              </a:rPr>
              <a:t>● Systemic Oppression </a:t>
            </a:r>
            <a:endParaRPr sz="3000">
              <a:solidFill>
                <a:srgbClr val="B3B3B3"/>
              </a:solidFill>
              <a:latin typeface="Arial"/>
              <a:ea typeface="Arial"/>
              <a:cs typeface="Arial"/>
              <a:sym typeface="Arial"/>
            </a:endParaRPr>
          </a:p>
          <a:p>
            <a:pPr indent="0" lvl="0" marL="0" rtl="0" algn="l">
              <a:spcBef>
                <a:spcPts val="0"/>
              </a:spcBef>
              <a:spcAft>
                <a:spcPts val="0"/>
              </a:spcAft>
              <a:buNone/>
            </a:pPr>
            <a:r>
              <a:rPr lang="en" sz="3000">
                <a:solidFill>
                  <a:srgbClr val="B3B3B3"/>
                </a:solidFill>
                <a:latin typeface="Arial"/>
                <a:ea typeface="Arial"/>
                <a:cs typeface="Arial"/>
                <a:sym typeface="Arial"/>
              </a:rPr>
              <a:t>● Unjust laws </a:t>
            </a:r>
            <a:endParaRPr sz="3000">
              <a:solidFill>
                <a:srgbClr val="B3B3B3"/>
              </a:solidFill>
              <a:latin typeface="Arial"/>
              <a:ea typeface="Arial"/>
              <a:cs typeface="Arial"/>
              <a:sym typeface="Arial"/>
            </a:endParaRPr>
          </a:p>
          <a:p>
            <a:pPr indent="0" lvl="0" marL="0" rtl="0" algn="l">
              <a:spcBef>
                <a:spcPts val="0"/>
              </a:spcBef>
              <a:spcAft>
                <a:spcPts val="0"/>
              </a:spcAft>
              <a:buNone/>
            </a:pPr>
            <a:r>
              <a:rPr lang="en" sz="3000">
                <a:solidFill>
                  <a:srgbClr val="B3B3B3"/>
                </a:solidFill>
                <a:latin typeface="Arial"/>
                <a:ea typeface="Arial"/>
                <a:cs typeface="Arial"/>
                <a:sym typeface="Arial"/>
              </a:rPr>
              <a:t>● Fear </a:t>
            </a:r>
            <a:endParaRPr sz="3000">
              <a:solidFill>
                <a:srgbClr val="B3B3B3"/>
              </a:solidFill>
              <a:latin typeface="Arial"/>
              <a:ea typeface="Arial"/>
              <a:cs typeface="Arial"/>
              <a:sym typeface="Arial"/>
            </a:endParaRPr>
          </a:p>
          <a:p>
            <a:pPr indent="0" lvl="0" marL="0" rtl="0" algn="l">
              <a:spcBef>
                <a:spcPts val="0"/>
              </a:spcBef>
              <a:spcAft>
                <a:spcPts val="0"/>
              </a:spcAft>
              <a:buNone/>
            </a:pPr>
            <a:r>
              <a:rPr lang="en" sz="3000">
                <a:solidFill>
                  <a:srgbClr val="B3B3B3"/>
                </a:solidFill>
                <a:latin typeface="Arial"/>
                <a:ea typeface="Arial"/>
                <a:cs typeface="Arial"/>
                <a:sym typeface="Arial"/>
              </a:rPr>
              <a:t>● Historical Racism </a:t>
            </a:r>
            <a:endParaRPr sz="3000">
              <a:solidFill>
                <a:srgbClr val="B3B3B3"/>
              </a:solidFill>
              <a:latin typeface="Arial"/>
              <a:ea typeface="Arial"/>
              <a:cs typeface="Arial"/>
              <a:sym typeface="Arial"/>
            </a:endParaRPr>
          </a:p>
          <a:p>
            <a:pPr indent="0" lvl="0" marL="0" rtl="0" algn="l">
              <a:spcBef>
                <a:spcPts val="0"/>
              </a:spcBef>
              <a:spcAft>
                <a:spcPts val="0"/>
              </a:spcAft>
              <a:buNone/>
            </a:pPr>
            <a:r>
              <a:rPr lang="en" sz="3000">
                <a:solidFill>
                  <a:srgbClr val="B3B3B3"/>
                </a:solidFill>
                <a:latin typeface="Arial"/>
                <a:ea typeface="Arial"/>
                <a:cs typeface="Arial"/>
                <a:sym typeface="Arial"/>
              </a:rPr>
              <a:t>● Worthlessness </a:t>
            </a:r>
            <a:endParaRPr sz="3000">
              <a:solidFill>
                <a:srgbClr val="B3B3B3"/>
              </a:solidFill>
              <a:latin typeface="Arial"/>
              <a:ea typeface="Arial"/>
              <a:cs typeface="Arial"/>
              <a:sym typeface="Arial"/>
            </a:endParaRPr>
          </a:p>
          <a:p>
            <a:pPr indent="0" lvl="0" marL="0" rtl="0" algn="l">
              <a:spcBef>
                <a:spcPts val="0"/>
              </a:spcBef>
              <a:spcAft>
                <a:spcPts val="0"/>
              </a:spcAft>
              <a:buNone/>
            </a:pPr>
            <a:r>
              <a:t/>
            </a:r>
            <a:endParaRPr b="1" sz="2600">
              <a:solidFill>
                <a:srgbClr val="7C7E82"/>
              </a:solidFill>
              <a:latin typeface="Arial"/>
              <a:ea typeface="Arial"/>
              <a:cs typeface="Arial"/>
              <a:sym typeface="Arial"/>
            </a:endParaRPr>
          </a:p>
        </p:txBody>
      </p:sp>
      <p:sp>
        <p:nvSpPr>
          <p:cNvPr id="356" name="Google Shape;356;p55"/>
          <p:cNvSpPr txBox="1"/>
          <p:nvPr/>
        </p:nvSpPr>
        <p:spPr>
          <a:xfrm>
            <a:off x="6169400" y="2214275"/>
            <a:ext cx="2714100" cy="281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800">
                <a:solidFill>
                  <a:srgbClr val="434343"/>
                </a:solidFill>
              </a:rPr>
              <a:t>CHANGE IS POSSIBLE</a:t>
            </a:r>
            <a:endParaRPr>
              <a:latin typeface="Lato"/>
              <a:ea typeface="Lato"/>
              <a:cs typeface="Lato"/>
              <a:sym typeface="Lato"/>
            </a:endParaRPr>
          </a:p>
        </p:txBody>
      </p:sp>
      <p:sp>
        <p:nvSpPr>
          <p:cNvPr id="357" name="Google Shape;357;p55"/>
          <p:cNvSpPr/>
          <p:nvPr/>
        </p:nvSpPr>
        <p:spPr>
          <a:xfrm>
            <a:off x="3386850" y="3296375"/>
            <a:ext cx="2714100" cy="64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6"/>
          <p:cNvSpPr txBox="1"/>
          <p:nvPr>
            <p:ph type="title"/>
          </p:nvPr>
        </p:nvSpPr>
        <p:spPr>
          <a:xfrm>
            <a:off x="827825" y="124100"/>
            <a:ext cx="7688700" cy="535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800">
                <a:solidFill>
                  <a:srgbClr val="666666"/>
                </a:solidFill>
                <a:latin typeface="Arial"/>
                <a:ea typeface="Arial"/>
                <a:cs typeface="Arial"/>
                <a:sym typeface="Arial"/>
              </a:rPr>
              <a:t>CHANGE IS POSSIBLE </a:t>
            </a:r>
            <a:endParaRPr/>
          </a:p>
        </p:txBody>
      </p:sp>
      <p:sp>
        <p:nvSpPr>
          <p:cNvPr id="363" name="Google Shape;363;p56"/>
          <p:cNvSpPr txBox="1"/>
          <p:nvPr>
            <p:ph idx="1" type="body"/>
          </p:nvPr>
        </p:nvSpPr>
        <p:spPr>
          <a:xfrm>
            <a:off x="193625" y="1221650"/>
            <a:ext cx="7688700" cy="246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latin typeface="Arial"/>
                <a:ea typeface="Arial"/>
                <a:cs typeface="Arial"/>
                <a:sym typeface="Arial"/>
              </a:rPr>
              <a:t>● Systemic Oppression </a:t>
            </a:r>
            <a:endParaRPr sz="2400">
              <a:solidFill>
                <a:srgbClr val="666666"/>
              </a:solidFill>
              <a:latin typeface="Arial"/>
              <a:ea typeface="Arial"/>
              <a:cs typeface="Arial"/>
              <a:sym typeface="Arial"/>
            </a:endParaRPr>
          </a:p>
          <a:p>
            <a:pPr indent="0" lvl="0" marL="0" rtl="0" algn="l">
              <a:spcBef>
                <a:spcPts val="0"/>
              </a:spcBef>
              <a:spcAft>
                <a:spcPts val="0"/>
              </a:spcAft>
              <a:buNone/>
            </a:pPr>
            <a:r>
              <a:rPr lang="en" sz="2400">
                <a:solidFill>
                  <a:srgbClr val="666666"/>
                </a:solidFill>
                <a:latin typeface="Arial"/>
                <a:ea typeface="Arial"/>
                <a:cs typeface="Arial"/>
                <a:sym typeface="Arial"/>
              </a:rPr>
              <a:t>● Unjust laws </a:t>
            </a:r>
            <a:endParaRPr sz="2400">
              <a:solidFill>
                <a:srgbClr val="666666"/>
              </a:solidFill>
              <a:latin typeface="Arial"/>
              <a:ea typeface="Arial"/>
              <a:cs typeface="Arial"/>
              <a:sym typeface="Arial"/>
            </a:endParaRPr>
          </a:p>
          <a:p>
            <a:pPr indent="0" lvl="0" marL="0" rtl="0" algn="l">
              <a:spcBef>
                <a:spcPts val="0"/>
              </a:spcBef>
              <a:spcAft>
                <a:spcPts val="0"/>
              </a:spcAft>
              <a:buNone/>
            </a:pPr>
            <a:r>
              <a:rPr lang="en" sz="2400">
                <a:solidFill>
                  <a:srgbClr val="666666"/>
                </a:solidFill>
                <a:latin typeface="Arial"/>
                <a:ea typeface="Arial"/>
                <a:cs typeface="Arial"/>
                <a:sym typeface="Arial"/>
              </a:rPr>
              <a:t>● Fear </a:t>
            </a:r>
            <a:endParaRPr sz="2400">
              <a:solidFill>
                <a:srgbClr val="666666"/>
              </a:solidFill>
              <a:latin typeface="Arial"/>
              <a:ea typeface="Arial"/>
              <a:cs typeface="Arial"/>
              <a:sym typeface="Arial"/>
            </a:endParaRPr>
          </a:p>
          <a:p>
            <a:pPr indent="0" lvl="0" marL="0" rtl="0" algn="l">
              <a:spcBef>
                <a:spcPts val="0"/>
              </a:spcBef>
              <a:spcAft>
                <a:spcPts val="0"/>
              </a:spcAft>
              <a:buNone/>
            </a:pPr>
            <a:r>
              <a:rPr lang="en" sz="2400">
                <a:solidFill>
                  <a:srgbClr val="666666"/>
                </a:solidFill>
                <a:latin typeface="Arial"/>
                <a:ea typeface="Arial"/>
                <a:cs typeface="Arial"/>
                <a:sym typeface="Arial"/>
              </a:rPr>
              <a:t>● Historical Racism </a:t>
            </a:r>
            <a:endParaRPr sz="2400">
              <a:solidFill>
                <a:srgbClr val="666666"/>
              </a:solidFill>
              <a:latin typeface="Arial"/>
              <a:ea typeface="Arial"/>
              <a:cs typeface="Arial"/>
              <a:sym typeface="Arial"/>
            </a:endParaRPr>
          </a:p>
          <a:p>
            <a:pPr indent="0" lvl="0" marL="0" rtl="0" algn="l">
              <a:spcBef>
                <a:spcPts val="0"/>
              </a:spcBef>
              <a:spcAft>
                <a:spcPts val="0"/>
              </a:spcAft>
              <a:buNone/>
            </a:pPr>
            <a:r>
              <a:rPr lang="en" sz="2400">
                <a:solidFill>
                  <a:srgbClr val="666666"/>
                </a:solidFill>
                <a:latin typeface="Arial"/>
                <a:ea typeface="Arial"/>
                <a:cs typeface="Arial"/>
                <a:sym typeface="Arial"/>
              </a:rPr>
              <a:t>● Worthlessness</a:t>
            </a:r>
            <a:endParaRPr sz="2400">
              <a:solidFill>
                <a:srgbClr val="666666"/>
              </a:solidFill>
              <a:latin typeface="Arial"/>
              <a:ea typeface="Arial"/>
              <a:cs typeface="Arial"/>
              <a:sym typeface="Arial"/>
            </a:endParaRPr>
          </a:p>
          <a:p>
            <a:pPr indent="0" lvl="0" marL="0" rtl="0" algn="l">
              <a:spcBef>
                <a:spcPts val="0"/>
              </a:spcBef>
              <a:spcAft>
                <a:spcPts val="0"/>
              </a:spcAft>
              <a:buNone/>
            </a:pPr>
            <a:r>
              <a:t/>
            </a:r>
            <a:endParaRPr>
              <a:solidFill>
                <a:srgbClr val="666666"/>
              </a:solidFill>
            </a:endParaRPr>
          </a:p>
        </p:txBody>
      </p:sp>
      <p:sp>
        <p:nvSpPr>
          <p:cNvPr id="364" name="Google Shape;364;p56"/>
          <p:cNvSpPr txBox="1"/>
          <p:nvPr/>
        </p:nvSpPr>
        <p:spPr>
          <a:xfrm>
            <a:off x="6647200" y="1581875"/>
            <a:ext cx="2065800" cy="233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4800">
                <a:solidFill>
                  <a:srgbClr val="666666"/>
                </a:solidFill>
              </a:rPr>
              <a:t>HOPE</a:t>
            </a:r>
            <a:endParaRPr>
              <a:latin typeface="Lato"/>
              <a:ea typeface="Lato"/>
              <a:cs typeface="Lato"/>
              <a:sym typeface="Lato"/>
            </a:endParaRPr>
          </a:p>
        </p:txBody>
      </p:sp>
      <p:sp>
        <p:nvSpPr>
          <p:cNvPr id="365" name="Google Shape;365;p56"/>
          <p:cNvSpPr/>
          <p:nvPr/>
        </p:nvSpPr>
        <p:spPr>
          <a:xfrm>
            <a:off x="3344600" y="1581875"/>
            <a:ext cx="2782500" cy="118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6"/>
          <p:cNvSpPr txBox="1"/>
          <p:nvPr/>
        </p:nvSpPr>
        <p:spPr>
          <a:xfrm>
            <a:off x="3419700" y="1989425"/>
            <a:ext cx="2304600" cy="36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baseline="30000" lang="en" sz="2333">
                <a:solidFill>
                  <a:srgbClr val="666666"/>
                </a:solidFill>
              </a:rPr>
              <a:t>YOUR STORIES</a:t>
            </a:r>
            <a:endParaRPr>
              <a:latin typeface="Lato"/>
              <a:ea typeface="Lato"/>
              <a:cs typeface="Lato"/>
              <a:sym typeface="Lato"/>
            </a:endParaRPr>
          </a:p>
        </p:txBody>
      </p:sp>
      <p:sp>
        <p:nvSpPr>
          <p:cNvPr id="367" name="Google Shape;367;p56"/>
          <p:cNvSpPr txBox="1"/>
          <p:nvPr/>
        </p:nvSpPr>
        <p:spPr>
          <a:xfrm>
            <a:off x="1066625" y="2860750"/>
            <a:ext cx="6815700" cy="73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baseline="-25000" lang="en" sz="8000">
                <a:solidFill>
                  <a:srgbClr val="666666"/>
                </a:solidFill>
              </a:rPr>
              <a:t>TAKE ACTION</a:t>
            </a:r>
            <a:endParaRPr b="1" baseline="-25000" sz="8000">
              <a:solidFill>
                <a:srgbClr val="666666"/>
              </a:solidFill>
            </a:endParaRPr>
          </a:p>
          <a:p>
            <a:pPr indent="0" lvl="0" marL="0" rtl="0" algn="l">
              <a:lnSpc>
                <a:spcPct val="115000"/>
              </a:lnSpc>
              <a:spcBef>
                <a:spcPts val="0"/>
              </a:spcBef>
              <a:spcAft>
                <a:spcPts val="0"/>
              </a:spcAft>
              <a:buNone/>
            </a:pPr>
            <a:r>
              <a:rPr b="1" lang="en" sz="3000">
                <a:solidFill>
                  <a:srgbClr val="666666"/>
                </a:solidFill>
              </a:rPr>
              <a:t>MORAL: Is your story hopeful?</a:t>
            </a:r>
            <a:endParaRPr sz="1300">
              <a:solidFill>
                <a:srgbClr val="666666"/>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368" name="Google Shape;368;p56"/>
          <p:cNvSpPr/>
          <p:nvPr/>
        </p:nvSpPr>
        <p:spPr>
          <a:xfrm>
            <a:off x="6408175" y="3296400"/>
            <a:ext cx="2178300" cy="1293000"/>
          </a:xfrm>
          <a:prstGeom prst="lef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666666"/>
                </a:solidFill>
              </a:rPr>
              <a:t>Community</a:t>
            </a:r>
            <a:endParaRPr sz="1800">
              <a:solidFill>
                <a:srgbClr val="66666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7"/>
          <p:cNvSpPr txBox="1"/>
          <p:nvPr>
            <p:ph idx="1" type="body"/>
          </p:nvPr>
        </p:nvSpPr>
        <p:spPr>
          <a:xfrm>
            <a:off x="534025" y="1995550"/>
            <a:ext cx="8319600" cy="269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Shift (Cambio)</a:t>
            </a:r>
            <a:r>
              <a:rPr lang="en" sz="2400"/>
              <a:t> - The challenge you faced (reto/obstaculo)</a:t>
            </a:r>
            <a:endParaRPr sz="2400"/>
          </a:p>
          <a:p>
            <a:pPr indent="0" lvl="0" marL="0" rtl="0" algn="l">
              <a:spcBef>
                <a:spcPts val="0"/>
              </a:spcBef>
              <a:spcAft>
                <a:spcPts val="0"/>
              </a:spcAft>
              <a:buNone/>
            </a:pPr>
            <a:r>
              <a:rPr b="1" lang="en" sz="2400"/>
              <a:t>Push</a:t>
            </a:r>
            <a:r>
              <a:rPr lang="en" sz="2400"/>
              <a:t> - </a:t>
            </a:r>
            <a:r>
              <a:rPr lang="en" sz="2400"/>
              <a:t>Él</a:t>
            </a:r>
            <a:r>
              <a:rPr lang="en" sz="2400"/>
              <a:t> momento que te hizo actuar/cambiar</a:t>
            </a:r>
            <a:endParaRPr sz="2400"/>
          </a:p>
          <a:p>
            <a:pPr indent="0" lvl="0" marL="0" rtl="0" algn="l">
              <a:spcBef>
                <a:spcPts val="0"/>
              </a:spcBef>
              <a:spcAft>
                <a:spcPts val="0"/>
              </a:spcAft>
              <a:buNone/>
            </a:pPr>
            <a:r>
              <a:rPr b="1" lang="en" sz="2400"/>
              <a:t>Im</a:t>
            </a:r>
            <a:r>
              <a:rPr b="1" lang="en" sz="2400"/>
              <a:t>pact</a:t>
            </a:r>
            <a:r>
              <a:rPr lang="en" sz="2400"/>
              <a:t> - How that moment or action changed you and que aprendiste</a:t>
            </a:r>
            <a:endParaRPr sz="2400"/>
          </a:p>
          <a:p>
            <a:pPr indent="0" lvl="0" marL="0" rtl="0" algn="l">
              <a:spcBef>
                <a:spcPts val="0"/>
              </a:spcBef>
              <a:spcAft>
                <a:spcPts val="0"/>
              </a:spcAft>
              <a:buNone/>
            </a:pPr>
            <a:r>
              <a:rPr b="1" lang="en" sz="2400"/>
              <a:t>Ask - </a:t>
            </a:r>
            <a:r>
              <a:rPr lang="en" sz="2400"/>
              <a:t>What do you want people to do? How can they join you?</a:t>
            </a:r>
            <a:endParaRPr sz="2400"/>
          </a:p>
        </p:txBody>
      </p:sp>
      <p:sp>
        <p:nvSpPr>
          <p:cNvPr id="374" name="Google Shape;374;p57"/>
          <p:cNvSpPr txBox="1"/>
          <p:nvPr/>
        </p:nvSpPr>
        <p:spPr>
          <a:xfrm>
            <a:off x="534025" y="303025"/>
            <a:ext cx="83196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Lato"/>
                <a:ea typeface="Lato"/>
                <a:cs typeface="Lato"/>
                <a:sym typeface="Lato"/>
              </a:rPr>
              <a:t>Story of Self </a:t>
            </a:r>
            <a:endParaRPr b="1" sz="36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28" name="Google Shape;128;p22"/>
          <p:cNvSpPr txBox="1"/>
          <p:nvPr>
            <p:ph idx="1" type="body"/>
          </p:nvPr>
        </p:nvSpPr>
        <p:spPr>
          <a:xfrm>
            <a:off x="727650" y="1853850"/>
            <a:ext cx="7688700" cy="263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7C7E82"/>
              </a:buClr>
              <a:buSzPts val="2400"/>
              <a:buChar char="●"/>
            </a:pPr>
            <a:r>
              <a:rPr lang="en" sz="2400">
                <a:solidFill>
                  <a:srgbClr val="7C7E82"/>
                </a:solidFill>
              </a:rPr>
              <a:t>Welcome </a:t>
            </a:r>
            <a:endParaRPr sz="2400">
              <a:solidFill>
                <a:srgbClr val="7C7E82"/>
              </a:solidFill>
            </a:endParaRPr>
          </a:p>
          <a:p>
            <a:pPr indent="-381000" lvl="0" marL="457200" rtl="0" algn="l">
              <a:spcBef>
                <a:spcPts val="0"/>
              </a:spcBef>
              <a:spcAft>
                <a:spcPts val="0"/>
              </a:spcAft>
              <a:buClr>
                <a:srgbClr val="7C7E82"/>
              </a:buClr>
              <a:buSzPts val="2400"/>
              <a:buChar char="●"/>
            </a:pPr>
            <a:r>
              <a:rPr lang="en" sz="2400">
                <a:solidFill>
                  <a:srgbClr val="7C7E82"/>
                </a:solidFill>
              </a:rPr>
              <a:t>Our Story</a:t>
            </a:r>
            <a:endParaRPr sz="2400">
              <a:solidFill>
                <a:srgbClr val="7C7E82"/>
              </a:solidFill>
            </a:endParaRPr>
          </a:p>
          <a:p>
            <a:pPr indent="-381000" lvl="0" marL="457200" rtl="0" algn="l">
              <a:spcBef>
                <a:spcPts val="0"/>
              </a:spcBef>
              <a:spcAft>
                <a:spcPts val="0"/>
              </a:spcAft>
              <a:buClr>
                <a:srgbClr val="7C7E82"/>
              </a:buClr>
              <a:buSzPts val="2400"/>
              <a:buChar char="●"/>
            </a:pPr>
            <a:r>
              <a:rPr lang="en" sz="2400">
                <a:solidFill>
                  <a:srgbClr val="7C7E82"/>
                </a:solidFill>
              </a:rPr>
              <a:t>Community Exercise </a:t>
            </a:r>
            <a:r>
              <a:rPr i="1" lang="en" sz="2400">
                <a:solidFill>
                  <a:srgbClr val="7C7E82"/>
                </a:solidFill>
              </a:rPr>
              <a:t>Quiz? Check in? Intro?</a:t>
            </a:r>
            <a:endParaRPr i="1" sz="2400">
              <a:solidFill>
                <a:srgbClr val="7C7E82"/>
              </a:solidFill>
            </a:endParaRPr>
          </a:p>
          <a:p>
            <a:pPr indent="-381000" lvl="0" marL="457200" rtl="0" algn="l">
              <a:spcBef>
                <a:spcPts val="0"/>
              </a:spcBef>
              <a:spcAft>
                <a:spcPts val="0"/>
              </a:spcAft>
              <a:buClr>
                <a:srgbClr val="7C7E82"/>
              </a:buClr>
              <a:buSzPts val="2400"/>
              <a:buChar char="●"/>
            </a:pPr>
            <a:r>
              <a:rPr lang="en" sz="2400">
                <a:solidFill>
                  <a:srgbClr val="7C7E82"/>
                </a:solidFill>
              </a:rPr>
              <a:t>What is the Census</a:t>
            </a:r>
            <a:endParaRPr sz="2400">
              <a:solidFill>
                <a:srgbClr val="7C7E82"/>
              </a:solidFill>
            </a:endParaRPr>
          </a:p>
          <a:p>
            <a:pPr indent="-381000" lvl="0" marL="457200" rtl="0" algn="l">
              <a:spcBef>
                <a:spcPts val="0"/>
              </a:spcBef>
              <a:spcAft>
                <a:spcPts val="0"/>
              </a:spcAft>
              <a:buClr>
                <a:srgbClr val="7C7E82"/>
              </a:buClr>
              <a:buSzPts val="2400"/>
              <a:buChar char="●"/>
            </a:pPr>
            <a:r>
              <a:rPr lang="en" sz="2400">
                <a:solidFill>
                  <a:srgbClr val="7C7E82"/>
                </a:solidFill>
              </a:rPr>
              <a:t>Why Census Matters </a:t>
            </a:r>
            <a:r>
              <a:rPr i="1" lang="en" sz="2400">
                <a:solidFill>
                  <a:srgbClr val="7C7E82"/>
                </a:solidFill>
              </a:rPr>
              <a:t>Our ask, your commitment</a:t>
            </a:r>
            <a:endParaRPr i="1" sz="2400">
              <a:solidFill>
                <a:srgbClr val="7C7E82"/>
              </a:solidFill>
            </a:endParaRPr>
          </a:p>
          <a:p>
            <a:pPr indent="-381000" lvl="0" marL="457200" rtl="0" algn="l">
              <a:spcBef>
                <a:spcPts val="0"/>
              </a:spcBef>
              <a:spcAft>
                <a:spcPts val="0"/>
              </a:spcAft>
              <a:buClr>
                <a:srgbClr val="7C7E82"/>
              </a:buClr>
              <a:buSzPts val="2400"/>
              <a:buChar char="●"/>
            </a:pPr>
            <a:r>
              <a:rPr lang="en" sz="2400">
                <a:solidFill>
                  <a:srgbClr val="7C7E82"/>
                </a:solidFill>
              </a:rPr>
              <a:t>How to Get involved and next steps</a:t>
            </a:r>
            <a:endParaRPr sz="2400">
              <a:solidFill>
                <a:srgbClr val="7C7E8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EB1"/>
        </a:solidFill>
      </p:bgPr>
    </p:bg>
    <p:spTree>
      <p:nvGrpSpPr>
        <p:cNvPr id="378" name="Shape 378"/>
        <p:cNvGrpSpPr/>
        <p:nvPr/>
      </p:nvGrpSpPr>
      <p:grpSpPr>
        <a:xfrm>
          <a:off x="0" y="0"/>
          <a:ext cx="0" cy="0"/>
          <a:chOff x="0" y="0"/>
          <a:chExt cx="0" cy="0"/>
        </a:xfrm>
      </p:grpSpPr>
      <p:sp>
        <p:nvSpPr>
          <p:cNvPr id="379" name="Google Shape;379;p58"/>
          <p:cNvSpPr txBox="1"/>
          <p:nvPr>
            <p:ph type="title"/>
          </p:nvPr>
        </p:nvSpPr>
        <p:spPr>
          <a:xfrm>
            <a:off x="727800" y="1203000"/>
            <a:ext cx="7688400" cy="273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Work Sans"/>
              <a:ea typeface="Work Sans"/>
              <a:cs typeface="Work Sans"/>
              <a:sym typeface="Work Sans"/>
            </a:endParaRPr>
          </a:p>
        </p:txBody>
      </p:sp>
      <p:pic>
        <p:nvPicPr>
          <p:cNvPr id="380" name="Google Shape;380;p58"/>
          <p:cNvPicPr preferRelativeResize="0"/>
          <p:nvPr/>
        </p:nvPicPr>
        <p:blipFill>
          <a:blip r:embed="rId3">
            <a:alphaModFix/>
          </a:blip>
          <a:stretch>
            <a:fillRect/>
          </a:stretch>
        </p:blipFill>
        <p:spPr>
          <a:xfrm>
            <a:off x="-9" y="0"/>
            <a:ext cx="2265118" cy="5143499"/>
          </a:xfrm>
          <a:prstGeom prst="rect">
            <a:avLst/>
          </a:prstGeom>
          <a:noFill/>
          <a:ln>
            <a:noFill/>
          </a:ln>
        </p:spPr>
      </p:pic>
      <p:pic>
        <p:nvPicPr>
          <p:cNvPr id="381" name="Google Shape;381;p58"/>
          <p:cNvPicPr preferRelativeResize="0"/>
          <p:nvPr/>
        </p:nvPicPr>
        <p:blipFill>
          <a:blip r:embed="rId4">
            <a:alphaModFix/>
          </a:blip>
          <a:stretch>
            <a:fillRect/>
          </a:stretch>
        </p:blipFill>
        <p:spPr>
          <a:xfrm>
            <a:off x="2265100" y="34"/>
            <a:ext cx="3857599" cy="5143466"/>
          </a:xfrm>
          <a:prstGeom prst="rect">
            <a:avLst/>
          </a:prstGeom>
          <a:noFill/>
          <a:ln>
            <a:noFill/>
          </a:ln>
        </p:spPr>
      </p:pic>
      <p:pic>
        <p:nvPicPr>
          <p:cNvPr id="382" name="Google Shape;382;p58"/>
          <p:cNvPicPr preferRelativeResize="0"/>
          <p:nvPr/>
        </p:nvPicPr>
        <p:blipFill>
          <a:blip r:embed="rId5">
            <a:alphaModFix/>
          </a:blip>
          <a:stretch>
            <a:fillRect/>
          </a:stretch>
        </p:blipFill>
        <p:spPr>
          <a:xfrm>
            <a:off x="5927800" y="2248100"/>
            <a:ext cx="3216199" cy="2895399"/>
          </a:xfrm>
          <a:prstGeom prst="rect">
            <a:avLst/>
          </a:prstGeom>
          <a:noFill/>
          <a:ln>
            <a:noFill/>
          </a:ln>
        </p:spPr>
      </p:pic>
      <p:pic>
        <p:nvPicPr>
          <p:cNvPr id="383" name="Google Shape;383;p58"/>
          <p:cNvPicPr preferRelativeResize="0"/>
          <p:nvPr/>
        </p:nvPicPr>
        <p:blipFill>
          <a:blip r:embed="rId6">
            <a:alphaModFix/>
          </a:blip>
          <a:stretch>
            <a:fillRect/>
          </a:stretch>
        </p:blipFill>
        <p:spPr>
          <a:xfrm>
            <a:off x="5927800" y="25"/>
            <a:ext cx="3216199" cy="224807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9"/>
          <p:cNvSpPr txBox="1"/>
          <p:nvPr>
            <p:ph type="title"/>
          </p:nvPr>
        </p:nvSpPr>
        <p:spPr>
          <a:xfrm>
            <a:off x="281075" y="157775"/>
            <a:ext cx="7688400" cy="12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Potencial de Impacto</a:t>
            </a:r>
            <a:endParaRPr sz="4800"/>
          </a:p>
        </p:txBody>
      </p:sp>
      <p:sp>
        <p:nvSpPr>
          <p:cNvPr id="389" name="Google Shape;389;p59"/>
          <p:cNvSpPr txBox="1"/>
          <p:nvPr>
            <p:ph idx="1" type="body"/>
          </p:nvPr>
        </p:nvSpPr>
        <p:spPr>
          <a:xfrm>
            <a:off x="70275" y="1503700"/>
            <a:ext cx="9073800" cy="2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Piensa: Who is your base? A quien les vamos a dar este mensaje?</a:t>
            </a:r>
            <a:endParaRPr sz="2400"/>
          </a:p>
          <a:p>
            <a:pPr indent="0" lvl="0" marL="0" rtl="0" algn="l">
              <a:spcBef>
                <a:spcPts val="1600"/>
              </a:spcBef>
              <a:spcAft>
                <a:spcPts val="0"/>
              </a:spcAft>
              <a:buNone/>
            </a:pPr>
            <a:r>
              <a:rPr lang="en" sz="2400"/>
              <a:t>Queremos  crear una coalicion progresiva para </a:t>
            </a:r>
            <a:r>
              <a:rPr lang="en" sz="2400"/>
              <a:t>él</a:t>
            </a:r>
            <a:r>
              <a:rPr lang="en" sz="2400"/>
              <a:t> futuro, aumentar los voluntarios, y desarrollar nuevos lideres.</a:t>
            </a:r>
            <a:endParaRPr sz="2400"/>
          </a:p>
          <a:p>
            <a:pPr indent="0" lvl="0" marL="0" rtl="0" algn="l">
              <a:spcBef>
                <a:spcPts val="1600"/>
              </a:spcBef>
              <a:spcAft>
                <a:spcPts val="0"/>
              </a:spcAft>
              <a:buNone/>
            </a:pPr>
            <a:r>
              <a:rPr lang="en" sz="2400"/>
              <a:t>Que es organizar? Es intencionalmente construir relaciones para crear </a:t>
            </a:r>
            <a:r>
              <a:rPr lang="en" sz="2400"/>
              <a:t>or</a:t>
            </a:r>
            <a:r>
              <a:rPr lang="en" sz="2400"/>
              <a:t> crecer </a:t>
            </a:r>
            <a:r>
              <a:rPr lang="en" sz="2400"/>
              <a:t>él</a:t>
            </a:r>
            <a:r>
              <a:rPr lang="en" sz="2400"/>
              <a:t> poder. </a:t>
            </a:r>
            <a:endParaRPr sz="2400"/>
          </a:p>
          <a:p>
            <a:pPr indent="0" lvl="0" marL="0" rtl="0" algn="l">
              <a:spcBef>
                <a:spcPts val="1600"/>
              </a:spcBef>
              <a:spcAft>
                <a:spcPts val="1600"/>
              </a:spcAft>
              <a:buNone/>
            </a:pPr>
            <a:r>
              <a:rPr lang="en" sz="2400"/>
              <a:t>Que se require? </a:t>
            </a:r>
            <a:r>
              <a:rPr lang="en" sz="2400"/>
              <a:t>Conectar</a:t>
            </a:r>
            <a:r>
              <a:rPr lang="en" sz="2400"/>
              <a:t>/relacionar/crear confianza/entendimiento (de los intereses/problemas/valores).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Agreements</a:t>
            </a:r>
            <a:endParaRPr/>
          </a:p>
        </p:txBody>
      </p:sp>
      <p:sp>
        <p:nvSpPr>
          <p:cNvPr id="134" name="Google Shape;134;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agreements we’ll have together about how we agree to show up and treat one another during our time together.</a:t>
            </a:r>
            <a:endParaRPr/>
          </a:p>
          <a:p>
            <a:pPr indent="0" lvl="0" marL="0" rtl="0" algn="l">
              <a:spcBef>
                <a:spcPts val="1600"/>
              </a:spcBef>
              <a:spcAft>
                <a:spcPts val="0"/>
              </a:spcAft>
              <a:buNone/>
            </a:pPr>
            <a:r>
              <a:rPr lang="en"/>
              <a:t>Think about why we’re here, the values we all share, and what you need to learn, be present, and remain grounded throughout these five days.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Story and Why does the Census Matter to me and my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latin typeface="Work Sans"/>
                <a:ea typeface="Work Sans"/>
                <a:cs typeface="Work Sans"/>
                <a:sym typeface="Work Sans"/>
              </a:rPr>
              <a:t>Culture and Values.</a:t>
            </a:r>
            <a:endParaRPr sz="2400">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EB1"/>
        </a:soli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727800" y="1203000"/>
            <a:ext cx="7688400" cy="273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Work Sans"/>
              <a:ea typeface="Work Sans"/>
              <a:cs typeface="Work Sans"/>
              <a:sym typeface="Work Sans"/>
            </a:endParaRPr>
          </a:p>
        </p:txBody>
      </p:sp>
      <p:pic>
        <p:nvPicPr>
          <p:cNvPr id="145" name="Google Shape;145;p25"/>
          <p:cNvPicPr preferRelativeResize="0"/>
          <p:nvPr/>
        </p:nvPicPr>
        <p:blipFill>
          <a:blip r:embed="rId3">
            <a:alphaModFix/>
          </a:blip>
          <a:stretch>
            <a:fillRect/>
          </a:stretch>
        </p:blipFill>
        <p:spPr>
          <a:xfrm>
            <a:off x="-9" y="0"/>
            <a:ext cx="2265118" cy="5143499"/>
          </a:xfrm>
          <a:prstGeom prst="rect">
            <a:avLst/>
          </a:prstGeom>
          <a:noFill/>
          <a:ln>
            <a:noFill/>
          </a:ln>
        </p:spPr>
      </p:pic>
      <p:pic>
        <p:nvPicPr>
          <p:cNvPr id="146" name="Google Shape;146;p25"/>
          <p:cNvPicPr preferRelativeResize="0"/>
          <p:nvPr/>
        </p:nvPicPr>
        <p:blipFill>
          <a:blip r:embed="rId4">
            <a:alphaModFix/>
          </a:blip>
          <a:stretch>
            <a:fillRect/>
          </a:stretch>
        </p:blipFill>
        <p:spPr>
          <a:xfrm>
            <a:off x="2265100" y="34"/>
            <a:ext cx="3857599" cy="5143466"/>
          </a:xfrm>
          <a:prstGeom prst="rect">
            <a:avLst/>
          </a:prstGeom>
          <a:noFill/>
          <a:ln>
            <a:noFill/>
          </a:ln>
        </p:spPr>
      </p:pic>
      <p:pic>
        <p:nvPicPr>
          <p:cNvPr id="147" name="Google Shape;147;p25"/>
          <p:cNvPicPr preferRelativeResize="0"/>
          <p:nvPr/>
        </p:nvPicPr>
        <p:blipFill>
          <a:blip r:embed="rId5">
            <a:alphaModFix/>
          </a:blip>
          <a:stretch>
            <a:fillRect/>
          </a:stretch>
        </p:blipFill>
        <p:spPr>
          <a:xfrm>
            <a:off x="5927800" y="2248100"/>
            <a:ext cx="3216199" cy="2895399"/>
          </a:xfrm>
          <a:prstGeom prst="rect">
            <a:avLst/>
          </a:prstGeom>
          <a:noFill/>
          <a:ln>
            <a:noFill/>
          </a:ln>
        </p:spPr>
      </p:pic>
      <p:pic>
        <p:nvPicPr>
          <p:cNvPr id="148" name="Google Shape;148;p25"/>
          <p:cNvPicPr preferRelativeResize="0"/>
          <p:nvPr/>
        </p:nvPicPr>
        <p:blipFill>
          <a:blip r:embed="rId6">
            <a:alphaModFix/>
          </a:blip>
          <a:stretch>
            <a:fillRect/>
          </a:stretch>
        </p:blipFill>
        <p:spPr>
          <a:xfrm>
            <a:off x="5927800" y="25"/>
            <a:ext cx="3216199" cy="22480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a:solidFill>
                  <a:srgbClr val="FFFFFF"/>
                </a:solidFill>
                <a:latin typeface="Work Sans"/>
                <a:ea typeface="Work Sans"/>
                <a:cs typeface="Work Sans"/>
                <a:sym typeface="Work Sans"/>
              </a:rPr>
              <a:t>Quiz? Check in? Intro?</a:t>
            </a:r>
            <a:endParaRPr b="1">
              <a:solidFill>
                <a:srgbClr val="FFFFFF"/>
              </a:solidFill>
              <a:latin typeface="Work Sans"/>
              <a:ea typeface="Work Sans"/>
              <a:cs typeface="Work Sans"/>
              <a:sym typeface="Work Sans"/>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latin typeface="Work Sans"/>
                <a:ea typeface="Work Sans"/>
                <a:cs typeface="Work Sans"/>
                <a:sym typeface="Work Sans"/>
              </a:rPr>
              <a:t>Community Exercise</a:t>
            </a:r>
            <a:endParaRPr sz="2400">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[Quiz] [Check in Question? ] [Intro] </a:t>
            </a:r>
            <a:endParaRPr/>
          </a:p>
        </p:txBody>
      </p:sp>
      <p:sp>
        <p:nvSpPr>
          <p:cNvPr id="159" name="Google Shape;159;p27"/>
          <p:cNvSpPr txBox="1"/>
          <p:nvPr>
            <p:ph idx="1" type="body"/>
          </p:nvPr>
        </p:nvSpPr>
        <p:spPr>
          <a:xfrm>
            <a:off x="607225" y="2078875"/>
            <a:ext cx="58131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D484E"/>
                </a:solidFill>
              </a:rPr>
              <a:t>[HiA Census Quiz​: </a:t>
            </a:r>
            <a:r>
              <a:rPr lang="en" sz="2400" u="sng">
                <a:solidFill>
                  <a:srgbClr val="00A8AC"/>
                </a:solidFill>
                <a:hlinkClick r:id="rId3"/>
              </a:rPr>
              <a:t>bit.ly/censusquiz</a:t>
            </a:r>
            <a:r>
              <a:rPr lang="en" sz="2400" u="sng">
                <a:solidFill>
                  <a:srgbClr val="00A8AC"/>
                </a:solidFill>
              </a:rPr>
              <a:t>]</a:t>
            </a:r>
            <a:endParaRPr sz="2400" u="sng">
              <a:solidFill>
                <a:srgbClr val="00A8AC"/>
              </a:solidFill>
            </a:endParaRPr>
          </a:p>
          <a:p>
            <a:pPr indent="0" lvl="0" marL="0" rtl="0" algn="l">
              <a:spcBef>
                <a:spcPts val="1600"/>
              </a:spcBef>
              <a:spcAft>
                <a:spcPts val="0"/>
              </a:spcAft>
              <a:buNone/>
            </a:pPr>
            <a:r>
              <a:rPr lang="en" sz="2400">
                <a:solidFill>
                  <a:srgbClr val="3D484E"/>
                </a:solidFill>
              </a:rPr>
              <a:t>[Q?: What do you love about your community?]</a:t>
            </a:r>
            <a:endParaRPr sz="2400">
              <a:solidFill>
                <a:srgbClr val="3D484E"/>
              </a:solidFill>
            </a:endParaRPr>
          </a:p>
          <a:p>
            <a:pPr indent="0" lvl="0" marL="0" rtl="0" algn="l">
              <a:spcBef>
                <a:spcPts val="1600"/>
              </a:spcBef>
              <a:spcAft>
                <a:spcPts val="0"/>
              </a:spcAft>
              <a:buNone/>
            </a:pPr>
            <a:r>
              <a:rPr lang="en" sz="2400">
                <a:solidFill>
                  <a:srgbClr val="3D484E"/>
                </a:solidFill>
              </a:rPr>
              <a:t>[Intro: Name and where you grew up]</a:t>
            </a:r>
            <a:endParaRPr sz="2400">
              <a:solidFill>
                <a:srgbClr val="3D484E"/>
              </a:solidFill>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60" name="Google Shape;160;p27"/>
          <p:cNvPicPr preferRelativeResize="0"/>
          <p:nvPr/>
        </p:nvPicPr>
        <p:blipFill rotWithShape="1">
          <a:blip r:embed="rId4">
            <a:alphaModFix/>
          </a:blip>
          <a:srcRect b="49365" l="29309" r="30251" t="19528"/>
          <a:stretch/>
        </p:blipFill>
        <p:spPr>
          <a:xfrm>
            <a:off x="6420150" y="2024750"/>
            <a:ext cx="2200100" cy="2369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