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110" d="100"/>
          <a:sy n="110" d="100"/>
        </p:scale>
        <p:origin x="-120" y="-4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44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c78a69f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c78a69f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c78a69f2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c78a69f2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c78a69f2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c78a69f2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c78a69f2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c78a69f2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c78a69f2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c78a69f2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e2eeee1e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e2eeee1e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c78a69f2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c78a69f2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e315401d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e315401d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c78a69f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c78a69f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c77539b75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c77539b75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about yourself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c77539b75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c77539b75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77539b75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77539b75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 do what I do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c78a69f2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c78a69f2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e272b1ae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e272b1ae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c78a69f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c78a69f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c78a69f2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c78a69f2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erstood.org/es-mx/through-your-childs-eyes/player?simq=c07181bd-05a5-466c-aaa0-f54146a9d844&amp;gradeId=d6b26d19-313c-49d9-8594-912c0e5be6a3&amp;standalone=true" TargetMode="External"/><Relationship Id="rId4" Type="http://schemas.openxmlformats.org/officeDocument/2006/relationships/hyperlink" Target="https://www.understood.org/es-mx/through-your-childs-eyes/player?simq=d7e339d7-7c55-4fd0-bef6-94b1a640d9dc&amp;gradeId=46a45e80-d62e-45ae-90c5-98db914b8aa2&amp;standalone=true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ippsharp.wixsite.com/kipp-sharp/eureka-math" TargetMode="External"/><Relationship Id="rId4" Type="http://schemas.openxmlformats.org/officeDocument/2006/relationships/hyperlink" Target="https://www.mathplayground.com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7950" y="12433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SPED 101: Strategies to Help Students with Learning Differences</a:t>
            </a:r>
            <a:endParaRPr sz="300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455900" y="46023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           With Mrs. Ana Maria Lopez and Ms. Kasey Palfreyman</a:t>
            </a:r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860550" y="2571750"/>
            <a:ext cx="7688100" cy="20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9999"/>
                </a:solidFill>
              </a:rPr>
              <a:t>SPED 101: Estrategias de ayuda para estudiantes con dificultades de aprendizaje</a:t>
            </a:r>
            <a:r>
              <a:rPr lang="en">
                <a:solidFill>
                  <a:srgbClr val="999999"/>
                </a:solidFill>
              </a:rPr>
              <a:t>.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How kids feel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22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Reading Strategies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Discapacidad de aprendizaje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Estrategias de lectura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matematica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5195625" y="1318650"/>
            <a:ext cx="32049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 Través de los ojos de sus hijos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635550" y="0"/>
            <a:ext cx="33009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your child’s eyes</a:t>
            </a:r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>
            <a:off x="724950" y="1014809"/>
            <a:ext cx="3671100" cy="25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</a:rPr>
              <a:t>Take out your phones! 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highlight>
                  <a:srgbClr val="FFFF00"/>
                </a:highlight>
              </a:rPr>
              <a:t>tinyurl.com/sharpparents</a:t>
            </a:r>
            <a:endParaRPr sz="2400" b="1" dirty="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Scroll down to “simulations” and choose an activity.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23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Learning Disabilities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Reading Strategies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Discapacidad  de aprendizaje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lectura  -  Estrategias de matematica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23"/>
          <p:cNvSpPr txBox="1">
            <a:spLocks noGrp="1"/>
          </p:cNvSpPr>
          <p:nvPr>
            <p:ph type="title"/>
          </p:nvPr>
        </p:nvSpPr>
        <p:spPr>
          <a:xfrm>
            <a:off x="5210975" y="0"/>
            <a:ext cx="33009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solidFill>
                  <a:srgbClr val="002938"/>
                </a:solidFill>
              </a:rPr>
              <a:t>A través de los ojos de su hijo</a:t>
            </a:r>
            <a:endParaRPr/>
          </a:p>
        </p:txBody>
      </p:sp>
      <p:sp>
        <p:nvSpPr>
          <p:cNvPr id="186" name="Google Shape;186;p23"/>
          <p:cNvSpPr txBox="1">
            <a:spLocks noGrp="1"/>
          </p:cNvSpPr>
          <p:nvPr>
            <p:ph type="subTitle" idx="1"/>
          </p:nvPr>
        </p:nvSpPr>
        <p:spPr>
          <a:xfrm>
            <a:off x="4827116" y="968628"/>
            <a:ext cx="3671100" cy="25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</a:rPr>
              <a:t>Experimento!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highlight>
                  <a:srgbClr val="FFFF00"/>
                </a:highlight>
              </a:rPr>
              <a:t>tinyurl.com/sharppadres</a:t>
            </a:r>
            <a:endParaRPr sz="2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Haga click donde dice “ simulaciones” y haga clic en alguna actividad.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96" y="3212746"/>
            <a:ext cx="1108975" cy="11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650" y="3209450"/>
            <a:ext cx="1108975" cy="117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950" y="3237758"/>
            <a:ext cx="1108975" cy="111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946" y="3250338"/>
            <a:ext cx="1108975" cy="109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635550" y="11510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help at home</a:t>
            </a: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Leer con sus hijos.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Leer en voz alta a algún miembro de la casa.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Hablar con los maestros para ver qué libros recomiendan para la casa.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Mantener una actitud positiva y alentadora. </a:t>
            </a:r>
            <a:endParaRPr sz="1600"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1"/>
          </p:nvPr>
        </p:nvSpPr>
        <p:spPr>
          <a:xfrm>
            <a:off x="724950" y="1352625"/>
            <a:ext cx="3300900" cy="25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READ with your child.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Have your child read out loud to you, a pet, or a family member. 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Talk to your child’s teacher about book suggestions for home.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Maintain a positive and encouraging attitude. </a:t>
            </a:r>
            <a:endParaRPr/>
          </a:p>
        </p:txBody>
      </p:sp>
      <p:sp>
        <p:nvSpPr>
          <p:cNvPr id="198" name="Google Shape;198;p24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Reading Strategies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Discapacidad  de aprendizaje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Estrategias de lectura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Estrategias de matematica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4625775" y="4990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Como ayudar en casa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635550" y="38117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Helpful Resources</a:t>
            </a: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subTitle" idx="1"/>
          </p:nvPr>
        </p:nvSpPr>
        <p:spPr>
          <a:xfrm>
            <a:off x="724950" y="1431575"/>
            <a:ext cx="3300900" cy="24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Ask your child’s teacher for the login information for programs like Lexia.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Storyline online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Storynory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Epic!*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Reading Strategies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Discapacidad de aprendizaje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Estrategias de lectura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matematica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724950" y="30972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you help with math</a:t>
            </a:r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2"/>
          </p:nvPr>
        </p:nvSpPr>
        <p:spPr>
          <a:xfrm>
            <a:off x="5174225" y="153067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Utilizar manipulativos.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Tratar de explicar con exemplos de la vida real.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Si es posible usar imágenes o diagramas.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Utilizar las mismas estrategias usadas en clase.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1"/>
          </p:nvPr>
        </p:nvSpPr>
        <p:spPr>
          <a:xfrm>
            <a:off x="675500" y="1707500"/>
            <a:ext cx="3300900" cy="25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Use manipulatives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Use real life examples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If possible provide visual representation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/>
              <a:t>Same strategies used in class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Reading Strategies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Math Strategies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Discapacidad  de aprendizaje  -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Estrategias de lectura  -  Estrategias de matemática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4952575" y="25040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Como ayudar en casa con matemáticas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724950" y="5174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1"/>
          </p:nvPr>
        </p:nvSpPr>
        <p:spPr>
          <a:xfrm>
            <a:off x="724950" y="1509675"/>
            <a:ext cx="3696959" cy="17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buSzPts val="1400"/>
              <a:buFont typeface="Arial"/>
              <a:buChar char="●"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://kippsharp.wixsite.com/kipp-sharp/eureka-</a:t>
            </a:r>
            <a:r>
              <a:rPr lang="en-US" dirty="0" smtClean="0">
                <a:hlinkClick r:id="rId3"/>
              </a:rPr>
              <a:t>math</a:t>
            </a:r>
            <a:r>
              <a:rPr lang="en-US" dirty="0" smtClean="0"/>
              <a:t>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Xtra math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https://www.mathplayground.com/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2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>
            <a:spLocks noGrp="1"/>
          </p:cNvSpPr>
          <p:nvPr>
            <p:ph type="title"/>
          </p:nvPr>
        </p:nvSpPr>
        <p:spPr>
          <a:xfrm>
            <a:off x="724950" y="5458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1"/>
          </p:nvPr>
        </p:nvSpPr>
        <p:spPr>
          <a:xfrm>
            <a:off x="724950" y="1418900"/>
            <a:ext cx="3300900" cy="25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highlight>
                  <a:srgbClr val="FF9900"/>
                </a:highlight>
              </a:rPr>
              <a:t>What should I do when my Child says “I’m Dumb”?</a:t>
            </a:r>
            <a:endParaRPr dirty="0">
              <a:solidFill>
                <a:schemeClr val="accent6">
                  <a:lumMod val="75000"/>
                </a:schemeClr>
              </a:solidFill>
              <a:highlight>
                <a:srgbClr val="FF9900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dirty="0">
                <a:solidFill>
                  <a:srgbClr val="D0CF09"/>
                </a:solidFill>
                <a:highlight>
                  <a:srgbClr val="FFFF00"/>
                </a:highlight>
              </a:rPr>
              <a:t>What to say to your child about trouble with focus</a:t>
            </a:r>
            <a:endParaRPr dirty="0">
              <a:solidFill>
                <a:srgbClr val="D0CF09"/>
              </a:solidFill>
              <a:highlight>
                <a:srgbClr val="FFFF00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dirty="0">
                <a:solidFill>
                  <a:schemeClr val="tx1"/>
                </a:solidFill>
                <a:highlight>
                  <a:srgbClr val="00FF00"/>
                </a:highlight>
              </a:rPr>
              <a:t>How to talk to your child about slow processing speed</a:t>
            </a:r>
            <a:endParaRPr dirty="0">
              <a:solidFill>
                <a:schemeClr val="tx1"/>
              </a:solidFill>
              <a:highlight>
                <a:srgbClr val="00FF00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  <a:highlight>
                  <a:srgbClr val="4A86E8"/>
                </a:highlight>
              </a:rPr>
              <a:t>How to talk to your child about learning and thinking differences</a:t>
            </a:r>
            <a:endParaRPr dirty="0">
              <a:solidFill>
                <a:schemeClr val="accent2">
                  <a:lumMod val="75000"/>
                </a:schemeClr>
              </a:solidFill>
              <a:highlight>
                <a:srgbClr val="4A86E8"/>
              </a:highlight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Reading Strategies  -  Math Strategies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Advocacy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Discapacidad de aprendizaje  -  Estrategias de lectura  -  Estrategias de matematica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Apoyo/Ayuda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724950" y="34317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else can I do?</a:t>
            </a:r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ubTitle" idx="1"/>
          </p:nvPr>
        </p:nvSpPr>
        <p:spPr>
          <a:xfrm>
            <a:off x="724950" y="1469575"/>
            <a:ext cx="3300900" cy="24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 out to your child’s teacher! </a:t>
            </a:r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3" name="Google Shape;243;p29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Learning Disabilities  -  Reading Strategies  -  Math Strategies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Advocacy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Discapacidad de aprendizaje  -  Estrategias de lectura  -  Estrategias de matematica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Apoyo/Ayuda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0375"/>
            <a:ext cx="9144000" cy="38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2"/>
          </p:nvPr>
        </p:nvSpPr>
        <p:spPr>
          <a:xfrm>
            <a:off x="5144550" y="1787825"/>
            <a:ext cx="37677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Introduccion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Tipos de dificultades de aprendizaje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Discapacidad de aprendizaje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Estrategias para lectura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Estrategias para matemática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 err="1" smtClean="0"/>
              <a:t>Apoyar</a:t>
            </a:r>
            <a:r>
              <a:rPr lang="en-US" sz="1400" dirty="0" smtClean="0"/>
              <a:t>/defender</a:t>
            </a:r>
            <a:endParaRPr sz="1400"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724950" y="1887650"/>
            <a:ext cx="3300900" cy="20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Introduction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Types of learning differences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Learning Disabilities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Reading Strategies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Math Strategies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Advocacy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7650" y="7032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 Maria Lopez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" y="1282525"/>
            <a:ext cx="2680550" cy="21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750" y="663625"/>
            <a:ext cx="2218774" cy="22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2749" y="2821950"/>
            <a:ext cx="2460226" cy="18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6725" y="2369225"/>
            <a:ext cx="2016701" cy="201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3700" y="929575"/>
            <a:ext cx="2218775" cy="22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01275" y="3415425"/>
            <a:ext cx="17526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400" y="3314575"/>
            <a:ext cx="2038350" cy="13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Kasey Palfreyman (Ms. P)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506003"/>
            <a:ext cx="1190877" cy="196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0226" y="2506025"/>
            <a:ext cx="1387351" cy="196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 l="24419"/>
          <a:stretch/>
        </p:blipFill>
        <p:spPr>
          <a:xfrm>
            <a:off x="6806300" y="2506025"/>
            <a:ext cx="2097180" cy="19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8075" y="2506000"/>
            <a:ext cx="1387358" cy="196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7">
            <a:alphaModFix/>
          </a:blip>
          <a:srcRect l="33359" t="40837" r="32869" b="2466"/>
          <a:stretch/>
        </p:blipFill>
        <p:spPr>
          <a:xfrm>
            <a:off x="5032375" y="2506025"/>
            <a:ext cx="1469120" cy="1968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35329"/>
          <a:stretch/>
        </p:blipFill>
        <p:spPr>
          <a:xfrm>
            <a:off x="6029200" y="0"/>
            <a:ext cx="3114799" cy="26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l="7549" t="18470" r="-7550" b="-18470"/>
          <a:stretch/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5">
            <a:alphaModFix/>
          </a:blip>
          <a:srcRect t="19794"/>
          <a:stretch/>
        </p:blipFill>
        <p:spPr>
          <a:xfrm>
            <a:off x="6408975" y="2645588"/>
            <a:ext cx="2735027" cy="292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6">
            <a:alphaModFix/>
          </a:blip>
          <a:srcRect l="9806" t="26355" r="9411" b="12564"/>
          <a:stretch/>
        </p:blipFill>
        <p:spPr>
          <a:xfrm>
            <a:off x="0" y="3072450"/>
            <a:ext cx="1836974" cy="207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7">
            <a:alphaModFix/>
          </a:blip>
          <a:srcRect t="26643"/>
          <a:stretch/>
        </p:blipFill>
        <p:spPr>
          <a:xfrm>
            <a:off x="1836975" y="3167173"/>
            <a:ext cx="2020652" cy="19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8">
            <a:alphaModFix/>
          </a:blip>
          <a:srcRect t="18844"/>
          <a:stretch/>
        </p:blipFill>
        <p:spPr>
          <a:xfrm>
            <a:off x="3395900" y="-3"/>
            <a:ext cx="3013076" cy="32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3950" y="2142346"/>
            <a:ext cx="2735028" cy="364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>
            <a:off x="724950" y="152400"/>
            <a:ext cx="38472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 </a:t>
            </a:r>
            <a:r>
              <a:rPr lang="en" sz="1400"/>
              <a:t>(Individuals with Disabilities Education Act) recognizes 13 disability types.</a:t>
            </a:r>
            <a:endParaRPr sz="1400"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1"/>
          </p:nvPr>
        </p:nvSpPr>
        <p:spPr>
          <a:xfrm>
            <a:off x="253375" y="1286675"/>
            <a:ext cx="4104600" cy="3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autism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deaf-blindness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deafness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emotional disturbance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hearing impairment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intellectual disability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multiple disabilities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orthopedic impairment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other health impairment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specific learning disability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speech or language impairment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traumatic brain injury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visual impairment (including blindness)</a:t>
            </a:r>
            <a:endParaRPr sz="105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Types of Learning Differences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 Learning Disabilities  -  Reading Strategies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1"/>
          </p:nvPr>
        </p:nvSpPr>
        <p:spPr>
          <a:xfrm>
            <a:off x="4809125" y="1286675"/>
            <a:ext cx="4104600" cy="3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Autismo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Sordoceguera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Sordera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Trastorno emocional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Impedimento auditivo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Discapacidad intelectual 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Discapacidades multiples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Impedimento ortopedico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Otro impedimento de salud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Discapacidad específica de aprendizaje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Impedimento del habla o lenguaje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Lesion cerebral traumatica</a:t>
            </a:r>
            <a:endParaRPr sz="1050">
              <a:solidFill>
                <a:srgbClr val="000000"/>
              </a:solidFill>
            </a:endParaRPr>
          </a:p>
          <a:p>
            <a:pPr marL="457200" lvl="0" indent="-29527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AutoNum type="arabicPeriod"/>
            </a:pPr>
            <a:r>
              <a:rPr lang="en" sz="1050">
                <a:solidFill>
                  <a:srgbClr val="000000"/>
                </a:solidFill>
              </a:rPr>
              <a:t>Impedimento visual (incluyendo la ceguera)</a:t>
            </a:r>
            <a:endParaRPr sz="105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5266325" y="152400"/>
            <a:ext cx="38472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IDEA </a:t>
            </a:r>
            <a:r>
              <a:rPr lang="en" sz="1400" dirty="0"/>
              <a:t>(Individuals with Disabilities Education Act) recognizes 13 disability types.</a:t>
            </a:r>
            <a:endParaRPr sz="1400" dirty="0"/>
          </a:p>
        </p:txBody>
      </p:sp>
      <p:sp>
        <p:nvSpPr>
          <p:cNvPr id="139" name="Google Shape;139;p18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Tipos de dificultades de aprendizaje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 Discapacidad de aprendizaje  -  Estrategias de lectura  -  Estrategias de matemática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623550" y="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Learning Disability</a:t>
            </a: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2"/>
          </p:nvPr>
        </p:nvSpPr>
        <p:spPr>
          <a:xfrm>
            <a:off x="4575425" y="1159975"/>
            <a:ext cx="4572000" cy="20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2938"/>
                </a:solidFill>
                <a:highlight>
                  <a:srgbClr val="FFFFFF"/>
                </a:highlight>
              </a:rPr>
              <a:t>El término “SLD” incluye un grupo específico de retos que afectan el aprendizaje. Dichos retos afectan la capacidad del estudiante para leer, escribir, escuchar, hablar, razonar o usar las matemáticas. </a:t>
            </a:r>
            <a:endParaRPr sz="1400">
              <a:solidFill>
                <a:srgbClr val="002938"/>
              </a:solidFill>
              <a:highlight>
                <a:srgbClr val="FFFFFF"/>
              </a:highlight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1"/>
          </p:nvPr>
        </p:nvSpPr>
        <p:spPr>
          <a:xfrm>
            <a:off x="50675" y="1159975"/>
            <a:ext cx="4459500" cy="20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938"/>
                </a:solidFill>
              </a:rPr>
              <a:t>The umbrella term “SLD” covers a specific group of learning challenges. These conditions affect a child’s ability to read, write, listen, speak, reason, or do math. 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500" b="1">
              <a:solidFill>
                <a:srgbClr val="0029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Learning Disabilities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Reading Strategies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042150" y="25350"/>
            <a:ext cx="41052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>
                <a:solidFill>
                  <a:srgbClr val="002938"/>
                </a:solidFill>
                <a:highlight>
                  <a:srgbClr val="FFFFFF"/>
                </a:highlight>
              </a:rPr>
              <a:t>Discapacidad específica del aprendizaje </a:t>
            </a:r>
            <a:endParaRPr/>
          </a:p>
        </p:txBody>
      </p:sp>
      <p:sp>
        <p:nvSpPr>
          <p:cNvPr id="149" name="Google Shape;149;p19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Discapacidad de aprendizaje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lectura  -  Estrategias de matematica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Learning Disabilities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Reading Strategies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193425" y="180775"/>
            <a:ext cx="39525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500">
                <a:solidFill>
                  <a:srgbClr val="002938"/>
                </a:solidFill>
                <a:latin typeface="Lato"/>
                <a:ea typeface="Lato"/>
                <a:cs typeface="Lato"/>
                <a:sym typeface="Lato"/>
              </a:rPr>
              <a:t>SLD is the most common category under IDEA. In 2018, 34 percent of students who qualified did so under this category.</a:t>
            </a:r>
            <a:endParaRPr sz="1500">
              <a:solidFill>
                <a:srgbClr val="00293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4808825" y="180775"/>
            <a:ext cx="4105200" cy="12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">
                <a:solidFill>
                  <a:srgbClr val="002938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 discapacidad específica del aprendizaje es la categoría más común amparada por IDEA. En 2018, el 34 por ciento de los estudiantes que califican para servicios especiales y servicios relacionados pertenecen a esta categoría.</a:t>
            </a:r>
            <a:endParaRPr>
              <a:solidFill>
                <a:srgbClr val="00293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Discapacidad de aprendizaje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lectura  -  Estrategias de matemática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25" y="287775"/>
            <a:ext cx="8601150" cy="37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724950" y="202825"/>
            <a:ext cx="33009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this happen?</a:t>
            </a:r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2"/>
          </p:nvPr>
        </p:nvSpPr>
        <p:spPr>
          <a:xfrm>
            <a:off x="5174225" y="1214150"/>
            <a:ext cx="30753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Los investigadores creen que las discapacidades específicas del aprendizaje son </a:t>
            </a:r>
            <a:r>
              <a:rPr lang="en" sz="1200" b="1">
                <a:solidFill>
                  <a:srgbClr val="000000"/>
                </a:solidFill>
                <a:highlight>
                  <a:srgbClr val="FFFFFF"/>
                </a:highlight>
              </a:rPr>
              <a:t>causadas</a:t>
            </a: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</a:rPr>
              <a:t> por diferencias en el funcionamiento del cerebro y la forma en la cual éste procesa información. Los niños con problemas del aprendizaje no son “tontos” o “perezosos.” De hecho, ellos generalmente tienen un nivel de inteligencia promedio o superior al promedio. Lo que pasa es que sus cerebros procesan la información de una manera diferente.</a:t>
            </a: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0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Introduction  -  Types of Learning Differences  - 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Learning Disabilities 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-  Reading Strategies  -  Math Strategies  -  Advocacy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4575425" y="4509925"/>
            <a:ext cx="45720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Introducción  -  Tipos de dificultades de aprendizaje  -   </a:t>
            </a:r>
            <a:r>
              <a:rPr lang="en" sz="12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Discapacidad  de aprendizaje</a:t>
            </a:r>
            <a:r>
              <a:rPr lang="en" sz="12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-  Estrategias de lectura  -  Estrategias de matematica  -  Apoyo/Ayuda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1"/>
          <p:cNvSpPr txBox="1">
            <a:spLocks noGrp="1"/>
          </p:cNvSpPr>
          <p:nvPr>
            <p:ph type="body" idx="2"/>
          </p:nvPr>
        </p:nvSpPr>
        <p:spPr>
          <a:xfrm>
            <a:off x="4238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</a:rPr>
              <a:t>No one really knows what causes a learning disability. Often, learning problems can run in families (genetic), but environmental factors can play a role too. </a:t>
            </a:r>
            <a:r>
              <a:rPr lang="en" sz="1400" b="1">
                <a:solidFill>
                  <a:srgbClr val="4A4A4A"/>
                </a:solidFill>
              </a:rPr>
              <a:t>Mostly, learning disabilities occur because there is an enormous range of variation that occurs normally in people’s cognitive strengths and weaknesses.</a:t>
            </a:r>
            <a:endParaRPr sz="1400"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1168</Words>
  <Application>Microsoft Macintosh PowerPoint</Application>
  <PresentationFormat>On-screen Show (16:9)</PresentationFormat>
  <Paragraphs>130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Lato</vt:lpstr>
      <vt:lpstr>Raleway</vt:lpstr>
      <vt:lpstr>Streamline</vt:lpstr>
      <vt:lpstr>SPED 101: Strategies to Help Students with Learning Differences</vt:lpstr>
      <vt:lpstr>Agenda</vt:lpstr>
      <vt:lpstr>Ana Maria Lopez</vt:lpstr>
      <vt:lpstr>Kasey Palfreyman (Ms. P)</vt:lpstr>
      <vt:lpstr>PowerPoint Presentation</vt:lpstr>
      <vt:lpstr>IDEA (Individuals with Disabilities Education Act) recognizes 13 disability types.</vt:lpstr>
      <vt:lpstr>Specific Learning Disability</vt:lpstr>
      <vt:lpstr>PowerPoint Presentation</vt:lpstr>
      <vt:lpstr>Why does this happen?</vt:lpstr>
      <vt:lpstr>How kids feel </vt:lpstr>
      <vt:lpstr>Through your child’s eyes</vt:lpstr>
      <vt:lpstr>How you can help at home</vt:lpstr>
      <vt:lpstr>Helpful Resources</vt:lpstr>
      <vt:lpstr>How can you help with math</vt:lpstr>
      <vt:lpstr>Resources</vt:lpstr>
      <vt:lpstr>Discussion</vt:lpstr>
      <vt:lpstr>What else can I do?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SPED 101: Strategies to Help Students with Learning Differences</dc:title>
  <cp:lastModifiedBy>KS</cp:lastModifiedBy>
  <cp:revision>5</cp:revision>
  <dcterms:modified xsi:type="dcterms:W3CDTF">2020-01-29T17:05:23Z</dcterms:modified>
</cp:coreProperties>
</file>